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7" r:id="rId2"/>
    <p:sldId id="261" r:id="rId3"/>
    <p:sldId id="258" r:id="rId4"/>
    <p:sldId id="259" r:id="rId5"/>
    <p:sldId id="262" r:id="rId6"/>
    <p:sldId id="266" r:id="rId7"/>
    <p:sldId id="263" r:id="rId8"/>
    <p:sldId id="264" r:id="rId9"/>
    <p:sldId id="267" r:id="rId10"/>
    <p:sldId id="265" r:id="rId11"/>
    <p:sldId id="268" r:id="rId12"/>
    <p:sldId id="269" r:id="rId13"/>
    <p:sldId id="270" r:id="rId14"/>
    <p:sldId id="272" r:id="rId15"/>
    <p:sldId id="273" r:id="rId16"/>
    <p:sldId id="271" r:id="rId17"/>
    <p:sldId id="275" r:id="rId18"/>
    <p:sldId id="274" r:id="rId19"/>
    <p:sldId id="277" r:id="rId20"/>
    <p:sldId id="276" r:id="rId21"/>
    <p:sldId id="278" r:id="rId22"/>
    <p:sldId id="279" r:id="rId23"/>
    <p:sldId id="280" r:id="rId24"/>
    <p:sldId id="281" r:id="rId25"/>
    <p:sldId id="282" r:id="rId26"/>
    <p:sldId id="283" r:id="rId27"/>
    <p:sldId id="284" r:id="rId28"/>
    <p:sldId id="285" r:id="rId29"/>
    <p:sldId id="286" r:id="rId30"/>
    <p:sldId id="287" r:id="rId31"/>
    <p:sldId id="291" r:id="rId32"/>
    <p:sldId id="295" r:id="rId33"/>
    <p:sldId id="288" r:id="rId34"/>
    <p:sldId id="289" r:id="rId35"/>
    <p:sldId id="292" r:id="rId36"/>
    <p:sldId id="290" r:id="rId37"/>
    <p:sldId id="294" r:id="rId38"/>
    <p:sldId id="293"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997ABA1-608B-4891-9A42-D00B8FFDCACD}" type="datetimeFigureOut">
              <a:rPr lang="en-US" smtClean="0"/>
              <a:t>10/3/2021</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53E0FC59-16A0-4655-A4B9-E4312F09BDD5}"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93105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97ABA1-608B-4891-9A42-D00B8FFDCACD}" type="datetimeFigureOut">
              <a:rPr lang="en-US" smtClean="0"/>
              <a:t>10/3/2021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E0FC59-16A0-4655-A4B9-E4312F09BDD5}" type="slidenum">
              <a:rPr lang="en-US" smtClean="0"/>
              <a:t>‹#›</a:t>
            </a:fld>
            <a:endParaRPr lang="en-US"/>
          </a:p>
        </p:txBody>
      </p:sp>
    </p:spTree>
    <p:extLst>
      <p:ext uri="{BB962C8B-B14F-4D97-AF65-F5344CB8AC3E}">
        <p14:creationId xmlns:p14="http://schemas.microsoft.com/office/powerpoint/2010/main" val="3903017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97ABA1-608B-4891-9A42-D00B8FFDCACD}" type="datetimeFigureOut">
              <a:rPr lang="en-US" smtClean="0"/>
              <a:t>10/3/2021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E0FC59-16A0-4655-A4B9-E4312F09BDD5}"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676768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97ABA1-608B-4891-9A42-D00B8FFDCACD}" type="datetimeFigureOut">
              <a:rPr lang="en-US" smtClean="0"/>
              <a:t>10/3/2021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E0FC59-16A0-4655-A4B9-E4312F09BDD5}"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198226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97ABA1-608B-4891-9A42-D00B8FFDCACD}" type="datetimeFigureOut">
              <a:rPr lang="en-US" smtClean="0"/>
              <a:t>10/3/2021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E0FC59-16A0-4655-A4B9-E4312F09BDD5}" type="slidenum">
              <a:rPr lang="en-US" smtClean="0"/>
              <a:t>‹#›</a:t>
            </a:fld>
            <a:endParaRPr lang="en-US"/>
          </a:p>
        </p:txBody>
      </p:sp>
    </p:spTree>
    <p:extLst>
      <p:ext uri="{BB962C8B-B14F-4D97-AF65-F5344CB8AC3E}">
        <p14:creationId xmlns:p14="http://schemas.microsoft.com/office/powerpoint/2010/main" val="1575753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97ABA1-608B-4891-9A42-D00B8FFDCACD}" type="datetimeFigureOut">
              <a:rPr lang="en-US" smtClean="0"/>
              <a:t>10/3/2021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E0FC59-16A0-4655-A4B9-E4312F09BDD5}"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107411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97ABA1-608B-4891-9A42-D00B8FFDCACD}" type="datetimeFigureOut">
              <a:rPr lang="en-US" smtClean="0"/>
              <a:t>10/3/2021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E0FC59-16A0-4655-A4B9-E4312F09BDD5}"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72106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97ABA1-608B-4891-9A42-D00B8FFDCACD}" type="datetimeFigureOut">
              <a:rPr lang="en-US" smtClean="0"/>
              <a:t>10/3/2021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E0FC59-16A0-4655-A4B9-E4312F09BDD5}"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274670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97ABA1-608B-4891-9A42-D00B8FFDCACD}" type="datetimeFigureOut">
              <a:rPr lang="en-US" smtClean="0"/>
              <a:t>10/3/2021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E0FC59-16A0-4655-A4B9-E4312F09BDD5}"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53313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97ABA1-608B-4891-9A42-D00B8FFDCACD}" type="datetimeFigureOut">
              <a:rPr lang="en-US" smtClean="0"/>
              <a:t>10/3/2021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E0FC59-16A0-4655-A4B9-E4312F09BDD5}" type="slidenum">
              <a:rPr lang="en-US" smtClean="0"/>
              <a:t>‹#›</a:t>
            </a:fld>
            <a:endParaRPr lang="en-US"/>
          </a:p>
        </p:txBody>
      </p:sp>
    </p:spTree>
    <p:extLst>
      <p:ext uri="{BB962C8B-B14F-4D97-AF65-F5344CB8AC3E}">
        <p14:creationId xmlns:p14="http://schemas.microsoft.com/office/powerpoint/2010/main" val="3106844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97ABA1-608B-4891-9A42-D00B8FFDCACD}" type="datetimeFigureOut">
              <a:rPr lang="en-US" smtClean="0"/>
              <a:t>10/3/2021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E0FC59-16A0-4655-A4B9-E4312F09BDD5}"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49292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997ABA1-608B-4891-9A42-D00B8FFDCACD}" type="datetimeFigureOut">
              <a:rPr lang="en-US" smtClean="0"/>
              <a:t>10/3/2021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E0FC59-16A0-4655-A4B9-E4312F09BDD5}" type="slidenum">
              <a:rPr lang="en-US" smtClean="0"/>
              <a:t>‹#›</a:t>
            </a:fld>
            <a:endParaRPr lang="en-US"/>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65631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997ABA1-608B-4891-9A42-D00B8FFDCACD}" type="datetimeFigureOut">
              <a:rPr lang="en-US" smtClean="0"/>
              <a:t>10/3/2021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E0FC59-16A0-4655-A4B9-E4312F09BDD5}"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17126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997ABA1-608B-4891-9A42-D00B8FFDCACD}" type="datetimeFigureOut">
              <a:rPr lang="en-US" smtClean="0"/>
              <a:t>10/3/2021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E0FC59-16A0-4655-A4B9-E4312F09BDD5}"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17770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97ABA1-608B-4891-9A42-D00B8FFDCACD}" type="datetimeFigureOut">
              <a:rPr lang="en-US" smtClean="0"/>
              <a:t>10/3/2021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E0FC59-16A0-4655-A4B9-E4312F09BDD5}" type="slidenum">
              <a:rPr lang="en-US" smtClean="0"/>
              <a:t>‹#›</a:t>
            </a:fld>
            <a:endParaRPr lang="en-US"/>
          </a:p>
        </p:txBody>
      </p:sp>
    </p:spTree>
    <p:extLst>
      <p:ext uri="{BB962C8B-B14F-4D97-AF65-F5344CB8AC3E}">
        <p14:creationId xmlns:p14="http://schemas.microsoft.com/office/powerpoint/2010/main" val="40884125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97ABA1-608B-4891-9A42-D00B8FFDCACD}" type="datetimeFigureOut">
              <a:rPr lang="en-US" smtClean="0"/>
              <a:t>10/3/2021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E0FC59-16A0-4655-A4B9-E4312F09BDD5}"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40365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97ABA1-608B-4891-9A42-D00B8FFDCACD}" type="datetimeFigureOut">
              <a:rPr lang="en-US" smtClean="0"/>
              <a:t>10/3/2021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E0FC59-16A0-4655-A4B9-E4312F09BDD5}" type="slidenum">
              <a:rPr lang="en-US" smtClean="0"/>
              <a:t>‹#›</a:t>
            </a:fld>
            <a:endParaRPr lang="en-US"/>
          </a:p>
        </p:txBody>
      </p:sp>
    </p:spTree>
    <p:extLst>
      <p:ext uri="{BB962C8B-B14F-4D97-AF65-F5344CB8AC3E}">
        <p14:creationId xmlns:p14="http://schemas.microsoft.com/office/powerpoint/2010/main" val="3367447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997ABA1-608B-4891-9A42-D00B8FFDCACD}" type="datetimeFigureOut">
              <a:rPr lang="en-US" smtClean="0"/>
              <a:t>10/3/2021</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3E0FC59-16A0-4655-A4B9-E4312F09BDD5}" type="slidenum">
              <a:rPr lang="en-US" smtClean="0"/>
              <a:t>‹#›</a:t>
            </a:fld>
            <a:endParaRPr lang="en-US"/>
          </a:p>
        </p:txBody>
      </p:sp>
    </p:spTree>
    <p:extLst>
      <p:ext uri="{BB962C8B-B14F-4D97-AF65-F5344CB8AC3E}">
        <p14:creationId xmlns:p14="http://schemas.microsoft.com/office/powerpoint/2010/main" val="276621133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DF8837B-BAE2-489A-8F93-69216307D5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Logo&#10;&#10;Description automatically generated">
            <a:extLst>
              <a:ext uri="{FF2B5EF4-FFF2-40B4-BE49-F238E27FC236}">
                <a16:creationId xmlns:a16="http://schemas.microsoft.com/office/drawing/2014/main" id="{3AFE2F70-7E4D-4404-9EC7-B4D8641331FC}"/>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17929" b="25821"/>
          <a:stretch/>
        </p:blipFill>
        <p:spPr>
          <a:xfrm>
            <a:off x="20" y="10"/>
            <a:ext cx="12191980" cy="6857990"/>
          </a:xfrm>
          <a:prstGeom prst="rect">
            <a:avLst/>
          </a:prstGeom>
        </p:spPr>
      </p:pic>
      <p:sp>
        <p:nvSpPr>
          <p:cNvPr id="2" name="Title 1">
            <a:extLst>
              <a:ext uri="{FF2B5EF4-FFF2-40B4-BE49-F238E27FC236}">
                <a16:creationId xmlns:a16="http://schemas.microsoft.com/office/drawing/2014/main" id="{215D71CF-F2D8-479F-97CA-B463FD8B8BBF}"/>
              </a:ext>
            </a:extLst>
          </p:cNvPr>
          <p:cNvSpPr>
            <a:spLocks noGrp="1"/>
          </p:cNvSpPr>
          <p:nvPr>
            <p:ph type="ctrTitle"/>
          </p:nvPr>
        </p:nvSpPr>
        <p:spPr>
          <a:xfrm>
            <a:off x="2692398" y="1871131"/>
            <a:ext cx="6815669" cy="1515533"/>
          </a:xfrm>
        </p:spPr>
        <p:txBody>
          <a:bodyPr>
            <a:normAutofit/>
          </a:bodyPr>
          <a:lstStyle/>
          <a:p>
            <a:r>
              <a:rPr lang="en-US" sz="5000">
                <a:solidFill>
                  <a:srgbClr val="FFFFFF"/>
                </a:solidFill>
              </a:rPr>
              <a:t>The Burning At Emmaus</a:t>
            </a:r>
          </a:p>
        </p:txBody>
      </p:sp>
      <p:sp>
        <p:nvSpPr>
          <p:cNvPr id="3" name="Subtitle 2">
            <a:extLst>
              <a:ext uri="{FF2B5EF4-FFF2-40B4-BE49-F238E27FC236}">
                <a16:creationId xmlns:a16="http://schemas.microsoft.com/office/drawing/2014/main" id="{CCC1008D-F0A1-4BCA-8668-F15920F83F3C}"/>
              </a:ext>
            </a:extLst>
          </p:cNvPr>
          <p:cNvSpPr>
            <a:spLocks noGrp="1"/>
          </p:cNvSpPr>
          <p:nvPr>
            <p:ph type="subTitle" idx="1"/>
          </p:nvPr>
        </p:nvSpPr>
        <p:spPr>
          <a:xfrm>
            <a:off x="2692398" y="3657597"/>
            <a:ext cx="6815669" cy="1320802"/>
          </a:xfrm>
        </p:spPr>
        <p:txBody>
          <a:bodyPr>
            <a:normAutofit/>
          </a:bodyPr>
          <a:lstStyle/>
          <a:p>
            <a:r>
              <a:rPr lang="en-US" dirty="0">
                <a:solidFill>
                  <a:srgbClr val="FFFFFF"/>
                </a:solidFill>
              </a:rPr>
              <a:t>How the Lord Jesus Christ Unfolds Redemption in All of the Scriptures Concerning Himself</a:t>
            </a:r>
          </a:p>
          <a:p>
            <a:r>
              <a:rPr lang="en-US" i="1" dirty="0">
                <a:solidFill>
                  <a:srgbClr val="FFFFFF"/>
                </a:solidFill>
              </a:rPr>
              <a:t>Session Two – Creation Reversal and the Waters of Judgment</a:t>
            </a:r>
          </a:p>
        </p:txBody>
      </p:sp>
      <p:cxnSp>
        <p:nvCxnSpPr>
          <p:cNvPr id="21" name="Straight Connector 20">
            <a:extLst>
              <a:ext uri="{FF2B5EF4-FFF2-40B4-BE49-F238E27FC236}">
                <a16:creationId xmlns:a16="http://schemas.microsoft.com/office/drawing/2014/main" id="{B48BEE9B-A2F4-4BF3-9EAD-16E1A7FC2DC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699932" y="3510608"/>
            <a:ext cx="5120640" cy="0"/>
          </a:xfrm>
          <a:prstGeom prst="line">
            <a:avLst/>
          </a:prstGeom>
          <a:ln>
            <a:solidFill>
              <a:srgbClr val="FFFFFF"/>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9420259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iterate>
                                    <p:tmPct val="10000"/>
                                  </p:iterate>
                                  <p:childTnLst>
                                    <p:set>
                                      <p:cBhvr>
                                        <p:cTn id="12" dur="1" fill="hold">
                                          <p:stCondLst>
                                            <p:cond delay="0"/>
                                          </p:stCondLst>
                                        </p:cTn>
                                        <p:tgtEl>
                                          <p:spTgt spid="2"/>
                                        </p:tgtEl>
                                        <p:attrNameLst>
                                          <p:attrName>style.visibility</p:attrName>
                                        </p:attrNameLst>
                                      </p:cBhvr>
                                      <p:to>
                                        <p:strVal val="visible"/>
                                      </p:to>
                                    </p:set>
                                    <p:animEffect transition="in" filter="fade">
                                      <p:cBhvr>
                                        <p:cTn id="13"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BBE4E-0CA9-447B-A357-351F8B91F5EA}"/>
              </a:ext>
            </a:extLst>
          </p:cNvPr>
          <p:cNvSpPr>
            <a:spLocks noGrp="1"/>
          </p:cNvSpPr>
          <p:nvPr>
            <p:ph type="title"/>
          </p:nvPr>
        </p:nvSpPr>
        <p:spPr/>
        <p:txBody>
          <a:bodyPr>
            <a:normAutofit/>
          </a:bodyPr>
          <a:lstStyle/>
          <a:p>
            <a:r>
              <a:rPr lang="en-US" dirty="0"/>
              <a:t>The New Creation</a:t>
            </a:r>
          </a:p>
        </p:txBody>
      </p:sp>
      <p:sp>
        <p:nvSpPr>
          <p:cNvPr id="3" name="Content Placeholder 2">
            <a:extLst>
              <a:ext uri="{FF2B5EF4-FFF2-40B4-BE49-F238E27FC236}">
                <a16:creationId xmlns:a16="http://schemas.microsoft.com/office/drawing/2014/main" id="{565168E4-D84D-471D-9C18-1B07259A272E}"/>
              </a:ext>
            </a:extLst>
          </p:cNvPr>
          <p:cNvSpPr>
            <a:spLocks noGrp="1"/>
          </p:cNvSpPr>
          <p:nvPr>
            <p:ph idx="1"/>
          </p:nvPr>
        </p:nvSpPr>
        <p:spPr/>
        <p:txBody>
          <a:bodyPr>
            <a:normAutofit fontScale="77500" lnSpcReduction="20000"/>
          </a:bodyPr>
          <a:lstStyle/>
          <a:p>
            <a:r>
              <a:rPr lang="en-US" dirty="0"/>
              <a:t>“Then God said to Noah, ‘Go out from the ark, you and your wife, and your sons and your sons’ wives with you. Bring out with you every living thing that is with you of all flesh</a:t>
            </a:r>
            <a:r>
              <a:rPr lang="en-US" sz="2400" b="0" i="0" dirty="0">
                <a:solidFill>
                  <a:schemeClr val="bg2">
                    <a:lumMod val="25000"/>
                  </a:schemeClr>
                </a:solidFill>
                <a:effectLst/>
              </a:rPr>
              <a:t>—birds and animals and every creeping thing that creeps on the earth—that they may swarm on the earth, and </a:t>
            </a:r>
            <a:r>
              <a:rPr lang="en-US" sz="2400" b="0" i="0" dirty="0">
                <a:solidFill>
                  <a:schemeClr val="accent2"/>
                </a:solidFill>
                <a:effectLst/>
              </a:rPr>
              <a:t>be fruitful and multiply on the earth</a:t>
            </a:r>
            <a:r>
              <a:rPr lang="en-US" sz="2400" b="0" i="0" dirty="0">
                <a:solidFill>
                  <a:schemeClr val="bg2">
                    <a:lumMod val="25000"/>
                  </a:schemeClr>
                </a:solidFill>
                <a:effectLst/>
              </a:rPr>
              <a:t>’” (Gen. 8:16-17).</a:t>
            </a:r>
          </a:p>
          <a:p>
            <a:r>
              <a:rPr lang="en-US" dirty="0">
                <a:solidFill>
                  <a:schemeClr val="bg2">
                    <a:lumMod val="25000"/>
                  </a:schemeClr>
                </a:solidFill>
              </a:rPr>
              <a:t>“Then God said to Noah and to his sons with him, ‘Behold, I establish My covenant with you and your offspring after you, and with every living creature that is with you, the birds, the livestock, and every beast of the earth with you, as many as came out of the ark; it is for every beast of the earth. I establish My covenant with you, that never again shall all flesh be cut off by the waters of the flood, and never again shall there be a flood to destroy the earth.’ And God said, ‘This is the sign of the covenant that I make between Me and you and every living creature that is with you, for all future generations […] This is the sign of the covenant that I have established between Me and </a:t>
            </a:r>
            <a:r>
              <a:rPr lang="en-US" dirty="0">
                <a:solidFill>
                  <a:schemeClr val="accent2"/>
                </a:solidFill>
              </a:rPr>
              <a:t>all flesh that is on the earth</a:t>
            </a:r>
            <a:r>
              <a:rPr lang="en-US" dirty="0">
                <a:solidFill>
                  <a:schemeClr val="bg2">
                    <a:lumMod val="25000"/>
                  </a:schemeClr>
                </a:solidFill>
              </a:rPr>
              <a:t>” (Gen. 9:8-12; 17).</a:t>
            </a:r>
          </a:p>
        </p:txBody>
      </p:sp>
      <p:pic>
        <p:nvPicPr>
          <p:cNvPr id="4" name="Picture 3" descr="Logo&#10;&#10;Description automatically generated">
            <a:extLst>
              <a:ext uri="{FF2B5EF4-FFF2-40B4-BE49-F238E27FC236}">
                <a16:creationId xmlns:a16="http://schemas.microsoft.com/office/drawing/2014/main" id="{049616C6-EF21-48B2-9592-2D57F89CF4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2721754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2BED9-757D-48E9-AA2A-E714562DDE3D}"/>
              </a:ext>
            </a:extLst>
          </p:cNvPr>
          <p:cNvSpPr>
            <a:spLocks noGrp="1"/>
          </p:cNvSpPr>
          <p:nvPr>
            <p:ph type="title"/>
          </p:nvPr>
        </p:nvSpPr>
        <p:spPr/>
        <p:txBody>
          <a:bodyPr>
            <a:normAutofit/>
          </a:bodyPr>
          <a:lstStyle/>
          <a:p>
            <a:r>
              <a:rPr lang="en-US" dirty="0"/>
              <a:t>Noahic Water-Judgment as a Baptism</a:t>
            </a:r>
          </a:p>
        </p:txBody>
      </p:sp>
      <p:sp>
        <p:nvSpPr>
          <p:cNvPr id="3" name="Content Placeholder 2">
            <a:extLst>
              <a:ext uri="{FF2B5EF4-FFF2-40B4-BE49-F238E27FC236}">
                <a16:creationId xmlns:a16="http://schemas.microsoft.com/office/drawing/2014/main" id="{1081C2E0-3FEE-452F-90C4-EB950F623A9B}"/>
              </a:ext>
            </a:extLst>
          </p:cNvPr>
          <p:cNvSpPr>
            <a:spLocks noGrp="1"/>
          </p:cNvSpPr>
          <p:nvPr>
            <p:ph idx="1"/>
          </p:nvPr>
        </p:nvSpPr>
        <p:spPr/>
        <p:txBody>
          <a:bodyPr>
            <a:normAutofit fontScale="92500"/>
          </a:bodyPr>
          <a:lstStyle/>
          <a:p>
            <a:r>
              <a:rPr lang="en-US" dirty="0"/>
              <a:t>“For Christ suffered once for sins, the righteous for the unrighteous, that He might bring us to God, being put to death in the flesh but made alive in the spirit, in which He went and proclaimed to the spirits in prison, because they formerly did not obey, when God’s patience waited in the days of Noah, while the ark was being prepared, in which a few, that is, eight persons, were brought safely through water. </a:t>
            </a:r>
            <a:r>
              <a:rPr lang="en-US" b="1" dirty="0">
                <a:solidFill>
                  <a:schemeClr val="accent2"/>
                </a:solidFill>
              </a:rPr>
              <a:t>Baptism, which corresponds to this, now saves you</a:t>
            </a:r>
            <a:r>
              <a:rPr lang="en-US" dirty="0"/>
              <a:t>, not as a removal of dirt from the body but as an appeal to God for a good conscience, through the resurrection of Jesus Christ, Who has gone into heaven and is at the right hand of God, with angels, authorities, and powers having been subjected to Him” (1 Pet. 3:18-22).</a:t>
            </a:r>
          </a:p>
        </p:txBody>
      </p:sp>
      <p:pic>
        <p:nvPicPr>
          <p:cNvPr id="4" name="Picture 3" descr="Logo&#10;&#10;Description automatically generated">
            <a:extLst>
              <a:ext uri="{FF2B5EF4-FFF2-40B4-BE49-F238E27FC236}">
                <a16:creationId xmlns:a16="http://schemas.microsoft.com/office/drawing/2014/main" id="{B749F8E4-A792-47F1-8CC5-3B84A6019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2497580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06ACB-145E-46AC-A758-51AD6ECDF044}"/>
              </a:ext>
            </a:extLst>
          </p:cNvPr>
          <p:cNvSpPr>
            <a:spLocks noGrp="1"/>
          </p:cNvSpPr>
          <p:nvPr>
            <p:ph type="title"/>
          </p:nvPr>
        </p:nvSpPr>
        <p:spPr/>
        <p:txBody>
          <a:bodyPr>
            <a:normAutofit fontScale="90000"/>
          </a:bodyPr>
          <a:lstStyle/>
          <a:p>
            <a:r>
              <a:rPr lang="en-US" dirty="0"/>
              <a:t>The Exodus in Flood Language:</a:t>
            </a:r>
            <a:br>
              <a:rPr lang="en-US" dirty="0"/>
            </a:br>
            <a:r>
              <a:rPr lang="en-US" dirty="0"/>
              <a:t>Recapitulations of the Noahic Flood</a:t>
            </a:r>
          </a:p>
        </p:txBody>
      </p:sp>
      <p:sp>
        <p:nvSpPr>
          <p:cNvPr id="3" name="Content Placeholder 2">
            <a:extLst>
              <a:ext uri="{FF2B5EF4-FFF2-40B4-BE49-F238E27FC236}">
                <a16:creationId xmlns:a16="http://schemas.microsoft.com/office/drawing/2014/main" id="{6805CA2E-A5D3-47AE-A5E3-9295DA537F07}"/>
              </a:ext>
            </a:extLst>
          </p:cNvPr>
          <p:cNvSpPr>
            <a:spLocks noGrp="1"/>
          </p:cNvSpPr>
          <p:nvPr>
            <p:ph idx="1"/>
          </p:nvPr>
        </p:nvSpPr>
        <p:spPr>
          <a:xfrm>
            <a:off x="1295401" y="2540890"/>
            <a:ext cx="9601196" cy="3318936"/>
          </a:xfrm>
        </p:spPr>
        <p:txBody>
          <a:bodyPr>
            <a:normAutofit fontScale="92500" lnSpcReduction="10000"/>
          </a:bodyPr>
          <a:lstStyle/>
          <a:p>
            <a:r>
              <a:rPr lang="en-US" sz="1600" dirty="0"/>
              <a:t>“Now there arose a new king over Egypt, who did not know Joseph. And he said to his people, ‘Behold, the people of Israel are too many and too mighty for us. Come, let us deal shrewdly with them, </a:t>
            </a:r>
            <a:r>
              <a:rPr lang="en-US" sz="1600" dirty="0">
                <a:solidFill>
                  <a:schemeClr val="accent2"/>
                </a:solidFill>
              </a:rPr>
              <a:t>lest they multiply</a:t>
            </a:r>
            <a:r>
              <a:rPr lang="en-US" sz="1600" dirty="0"/>
              <a:t>’ […] Then Pharoah commanded all his people, ‘Every son that is born to the Hebrews </a:t>
            </a:r>
            <a:r>
              <a:rPr lang="en-US" sz="1600" dirty="0">
                <a:solidFill>
                  <a:schemeClr val="accent2"/>
                </a:solidFill>
              </a:rPr>
              <a:t>you shall cast into the Nile</a:t>
            </a:r>
            <a:r>
              <a:rPr lang="en-US" sz="1600" dirty="0"/>
              <a:t>, but you shall let every daughter live” (Ex. 1:8-10a).</a:t>
            </a:r>
          </a:p>
          <a:p>
            <a:r>
              <a:rPr lang="en-US" sz="1600" dirty="0">
                <a:solidFill>
                  <a:schemeClr val="bg2">
                    <a:lumMod val="25000"/>
                  </a:schemeClr>
                </a:solidFill>
              </a:rPr>
              <a:t>The woman conceived and bore a son, and when she saw that he was a fine (</a:t>
            </a:r>
            <a:r>
              <a:rPr lang="he-IL" sz="1600" dirty="0"/>
              <a:t>טוֹב</a:t>
            </a:r>
            <a:r>
              <a:rPr lang="en-US" sz="1600" dirty="0"/>
              <a:t>, </a:t>
            </a:r>
            <a:r>
              <a:rPr lang="en-US" sz="1600" i="1" dirty="0" err="1"/>
              <a:t>towb</a:t>
            </a:r>
            <a:r>
              <a:rPr lang="en-US" sz="1600" dirty="0"/>
              <a:t>)</a:t>
            </a:r>
            <a:r>
              <a:rPr lang="en-US" sz="1600" dirty="0">
                <a:solidFill>
                  <a:schemeClr val="bg2">
                    <a:lumMod val="25000"/>
                  </a:schemeClr>
                </a:solidFill>
              </a:rPr>
              <a:t> child, she hid him three months. When she could hide him no longer, she took for him a </a:t>
            </a:r>
            <a:r>
              <a:rPr lang="en-US" sz="1600" dirty="0">
                <a:solidFill>
                  <a:schemeClr val="accent2"/>
                </a:solidFill>
              </a:rPr>
              <a:t>basket (</a:t>
            </a:r>
            <a:r>
              <a:rPr lang="he-IL" sz="1600" b="0" i="0" dirty="0">
                <a:solidFill>
                  <a:schemeClr val="accent2"/>
                </a:solidFill>
                <a:effectLst/>
              </a:rPr>
              <a:t>תֵּבַת</a:t>
            </a:r>
            <a:r>
              <a:rPr lang="en-US" sz="1600" dirty="0">
                <a:solidFill>
                  <a:schemeClr val="accent2"/>
                </a:solidFill>
              </a:rPr>
              <a:t>, </a:t>
            </a:r>
            <a:r>
              <a:rPr lang="en-US" sz="1600" i="1" dirty="0" err="1">
                <a:solidFill>
                  <a:schemeClr val="accent2"/>
                </a:solidFill>
              </a:rPr>
              <a:t>tevah</a:t>
            </a:r>
            <a:r>
              <a:rPr lang="en-US" sz="1600" dirty="0">
                <a:solidFill>
                  <a:schemeClr val="accent2"/>
                </a:solidFill>
              </a:rPr>
              <a:t>)</a:t>
            </a:r>
            <a:r>
              <a:rPr lang="en-US" sz="1600" dirty="0">
                <a:solidFill>
                  <a:schemeClr val="bg2">
                    <a:lumMod val="25000"/>
                  </a:schemeClr>
                </a:solidFill>
              </a:rPr>
              <a:t> made of bulrushes and daubed it with bitumen and pitch (</a:t>
            </a:r>
            <a:r>
              <a:rPr lang="he-IL" sz="1600" b="0" i="0" dirty="0">
                <a:solidFill>
                  <a:schemeClr val="bg2">
                    <a:lumMod val="25000"/>
                  </a:schemeClr>
                </a:solidFill>
                <a:effectLst/>
              </a:rPr>
              <a:t>וּבַזָּפֶת</a:t>
            </a:r>
            <a:r>
              <a:rPr lang="en-US" sz="1600" b="0" i="0" dirty="0">
                <a:solidFill>
                  <a:schemeClr val="bg2">
                    <a:lumMod val="25000"/>
                  </a:schemeClr>
                </a:solidFill>
                <a:effectLst/>
              </a:rPr>
              <a:t>)</a:t>
            </a:r>
            <a:r>
              <a:rPr lang="en-US" sz="1600" dirty="0">
                <a:solidFill>
                  <a:schemeClr val="bg2">
                    <a:lumMod val="25000"/>
                  </a:schemeClr>
                </a:solidFill>
              </a:rPr>
              <a:t>. She put the child in it and placed it among the reeds by the river bank […] She [the daughter of Pharoah] saw the basket among the </a:t>
            </a:r>
            <a:r>
              <a:rPr lang="en-US" sz="1600" dirty="0">
                <a:solidFill>
                  <a:schemeClr val="accent2"/>
                </a:solidFill>
              </a:rPr>
              <a:t>reeds (</a:t>
            </a:r>
            <a:r>
              <a:rPr lang="he-IL" sz="1600" b="0" i="0" dirty="0">
                <a:solidFill>
                  <a:schemeClr val="accent2"/>
                </a:solidFill>
                <a:effectLst/>
              </a:rPr>
              <a:t>סוּף</a:t>
            </a:r>
            <a:r>
              <a:rPr lang="en-US" sz="1600" b="0" i="0" dirty="0">
                <a:solidFill>
                  <a:schemeClr val="accent2"/>
                </a:solidFill>
                <a:effectLst/>
              </a:rPr>
              <a:t>, </a:t>
            </a:r>
            <a:r>
              <a:rPr lang="en-US" sz="1600" b="0" i="1" dirty="0" err="1">
                <a:solidFill>
                  <a:schemeClr val="accent2"/>
                </a:solidFill>
                <a:effectLst/>
              </a:rPr>
              <a:t>sūf</a:t>
            </a:r>
            <a:r>
              <a:rPr lang="en-US" sz="1600" dirty="0">
                <a:solidFill>
                  <a:schemeClr val="accent2"/>
                </a:solidFill>
              </a:rPr>
              <a:t>) </a:t>
            </a:r>
            <a:r>
              <a:rPr lang="en-US" sz="1600" dirty="0">
                <a:solidFill>
                  <a:schemeClr val="bg2">
                    <a:lumMod val="25000"/>
                  </a:schemeClr>
                </a:solidFill>
              </a:rPr>
              <a:t>and sent her servant woman, and she took it […] She named him Moses, ‘Because,’ she said, </a:t>
            </a:r>
            <a:r>
              <a:rPr lang="en-US" sz="1600" dirty="0">
                <a:solidFill>
                  <a:schemeClr val="accent2"/>
                </a:solidFill>
              </a:rPr>
              <a:t>‘I drew him out of the water’</a:t>
            </a:r>
            <a:r>
              <a:rPr lang="en-US" sz="1600" dirty="0">
                <a:solidFill>
                  <a:schemeClr val="bg2">
                    <a:lumMod val="25000"/>
                  </a:schemeClr>
                </a:solidFill>
              </a:rPr>
              <a:t>” (Ex. 2:2-3; 5b; 10b).</a:t>
            </a:r>
          </a:p>
          <a:p>
            <a:pPr lvl="1"/>
            <a:r>
              <a:rPr lang="en-US" sz="1400" dirty="0">
                <a:solidFill>
                  <a:schemeClr val="bg2">
                    <a:lumMod val="25000"/>
                  </a:schemeClr>
                </a:solidFill>
              </a:rPr>
              <a:t>Moses was put into a </a:t>
            </a:r>
            <a:r>
              <a:rPr lang="en-US" sz="1400" i="1" dirty="0" err="1">
                <a:solidFill>
                  <a:schemeClr val="bg2">
                    <a:lumMod val="25000"/>
                  </a:schemeClr>
                </a:solidFill>
              </a:rPr>
              <a:t>tevah</a:t>
            </a:r>
            <a:r>
              <a:rPr lang="en-US" sz="1400" dirty="0">
                <a:solidFill>
                  <a:schemeClr val="bg2">
                    <a:lumMod val="25000"/>
                  </a:schemeClr>
                </a:solidFill>
              </a:rPr>
              <a:t> (an ark), covered with pitch, which drew him out and saved him from and through the waters of death, echoing right back to Noah!</a:t>
            </a:r>
          </a:p>
          <a:p>
            <a:pPr lvl="1"/>
            <a:r>
              <a:rPr lang="en-US" sz="1400" dirty="0">
                <a:solidFill>
                  <a:schemeClr val="bg2">
                    <a:lumMod val="25000"/>
                  </a:schemeClr>
                </a:solidFill>
              </a:rPr>
              <a:t>The Red Sea, in Hebrew, is </a:t>
            </a:r>
            <a:r>
              <a:rPr lang="he-IL" sz="1400" i="0" dirty="0">
                <a:solidFill>
                  <a:srgbClr val="001320"/>
                </a:solidFill>
                <a:effectLst/>
              </a:rPr>
              <a:t>יָ֣מָּה סּ֑וּף</a:t>
            </a:r>
            <a:r>
              <a:rPr lang="en-US" sz="1400" i="0" dirty="0">
                <a:solidFill>
                  <a:srgbClr val="001320"/>
                </a:solidFill>
                <a:effectLst/>
              </a:rPr>
              <a:t> (</a:t>
            </a:r>
            <a:r>
              <a:rPr lang="en-US" sz="1400" i="1" dirty="0" err="1">
                <a:solidFill>
                  <a:schemeClr val="bg2">
                    <a:lumMod val="25000"/>
                  </a:schemeClr>
                </a:solidFill>
                <a:effectLst/>
              </a:rPr>
              <a:t>yammah</a:t>
            </a:r>
            <a:r>
              <a:rPr lang="en-US" sz="1400" i="1" dirty="0">
                <a:solidFill>
                  <a:schemeClr val="bg2">
                    <a:lumMod val="25000"/>
                  </a:schemeClr>
                </a:solidFill>
                <a:effectLst/>
              </a:rPr>
              <a:t> </a:t>
            </a:r>
            <a:r>
              <a:rPr lang="en-US" sz="1400" b="0" i="1" dirty="0" err="1">
                <a:solidFill>
                  <a:schemeClr val="bg2">
                    <a:lumMod val="25000"/>
                  </a:schemeClr>
                </a:solidFill>
                <a:effectLst/>
              </a:rPr>
              <a:t>sūf</a:t>
            </a:r>
            <a:r>
              <a:rPr lang="en-US" sz="1400" b="0" dirty="0">
                <a:solidFill>
                  <a:schemeClr val="bg2">
                    <a:lumMod val="25000"/>
                  </a:schemeClr>
                </a:solidFill>
                <a:effectLst/>
              </a:rPr>
              <a:t>), meaning the Sea of Reeds. Just as </a:t>
            </a:r>
            <a:r>
              <a:rPr lang="en-US" sz="1400" dirty="0">
                <a:solidFill>
                  <a:schemeClr val="bg2">
                    <a:lumMod val="25000"/>
                  </a:schemeClr>
                </a:solidFill>
              </a:rPr>
              <a:t>Moses was delivered from the reeds, in   identification with him who is ‘drawn out of the water’, Israel will find salvific deliverance through the Sea of Reeds and the waters of judgment onto dry land.</a:t>
            </a:r>
          </a:p>
        </p:txBody>
      </p:sp>
      <p:pic>
        <p:nvPicPr>
          <p:cNvPr id="4" name="Picture 3" descr="Logo&#10;&#10;Description automatically generated">
            <a:extLst>
              <a:ext uri="{FF2B5EF4-FFF2-40B4-BE49-F238E27FC236}">
                <a16:creationId xmlns:a16="http://schemas.microsoft.com/office/drawing/2014/main" id="{5A8CB16C-0366-430D-BAB4-64F4258B4E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4213576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1F709-D081-40C7-86FB-D2AFC62B1661}"/>
              </a:ext>
            </a:extLst>
          </p:cNvPr>
          <p:cNvSpPr>
            <a:spLocks noGrp="1"/>
          </p:cNvSpPr>
          <p:nvPr>
            <p:ph type="title"/>
          </p:nvPr>
        </p:nvSpPr>
        <p:spPr/>
        <p:txBody>
          <a:bodyPr>
            <a:normAutofit fontScale="90000"/>
          </a:bodyPr>
          <a:lstStyle/>
          <a:p>
            <a:r>
              <a:rPr lang="en-US" dirty="0"/>
              <a:t>De-Creation in the Egyptian Judgment:</a:t>
            </a:r>
            <a:br>
              <a:rPr lang="en-US" dirty="0"/>
            </a:br>
            <a:r>
              <a:rPr lang="en-US" dirty="0"/>
              <a:t>The Ninth Plague</a:t>
            </a:r>
          </a:p>
        </p:txBody>
      </p:sp>
      <p:sp>
        <p:nvSpPr>
          <p:cNvPr id="3" name="Content Placeholder 2">
            <a:extLst>
              <a:ext uri="{FF2B5EF4-FFF2-40B4-BE49-F238E27FC236}">
                <a16:creationId xmlns:a16="http://schemas.microsoft.com/office/drawing/2014/main" id="{8438115D-1809-4684-90D2-E5B54439CE2E}"/>
              </a:ext>
            </a:extLst>
          </p:cNvPr>
          <p:cNvSpPr>
            <a:spLocks noGrp="1"/>
          </p:cNvSpPr>
          <p:nvPr>
            <p:ph idx="1"/>
          </p:nvPr>
        </p:nvSpPr>
        <p:spPr/>
        <p:txBody>
          <a:bodyPr/>
          <a:lstStyle/>
          <a:p>
            <a:r>
              <a:rPr lang="en-US" dirty="0">
                <a:solidFill>
                  <a:schemeClr val="bg2">
                    <a:lumMod val="25000"/>
                  </a:schemeClr>
                </a:solidFill>
              </a:rPr>
              <a:t>“Then Yahweh said to Moses, ‘Stretch out your hand toward heaven, that there may be </a:t>
            </a:r>
            <a:r>
              <a:rPr lang="en-US" dirty="0">
                <a:solidFill>
                  <a:schemeClr val="accent2"/>
                </a:solidFill>
              </a:rPr>
              <a:t>darkness over the land of Egypt (</a:t>
            </a:r>
            <a:r>
              <a:rPr lang="he-IL" b="0" i="0" dirty="0">
                <a:solidFill>
                  <a:schemeClr val="accent2"/>
                </a:solidFill>
                <a:effectLst/>
              </a:rPr>
              <a:t>חֹשֶׁךְ עַל־אֶרֶץ מִצְרָיִם</a:t>
            </a:r>
            <a:r>
              <a:rPr lang="en-US" b="0" i="0" dirty="0">
                <a:solidFill>
                  <a:schemeClr val="accent2"/>
                </a:solidFill>
                <a:effectLst/>
              </a:rPr>
              <a:t>)</a:t>
            </a:r>
            <a:r>
              <a:rPr lang="en-US" dirty="0">
                <a:solidFill>
                  <a:schemeClr val="bg2">
                    <a:lumMod val="25000"/>
                  </a:schemeClr>
                </a:solidFill>
              </a:rPr>
              <a:t>, a darkness to be felt. So Moses stretched out his hand toward heaven, and there was pitch darkness in all the land of Egypt for three days” (Ex. 10:21-22).</a:t>
            </a:r>
          </a:p>
          <a:p>
            <a:pPr lvl="1"/>
            <a:r>
              <a:rPr lang="en-US" dirty="0">
                <a:solidFill>
                  <a:schemeClr val="bg2">
                    <a:lumMod val="25000"/>
                  </a:schemeClr>
                </a:solidFill>
              </a:rPr>
              <a:t>Compare with Genesis 1:2 – “darkness was over the face of the deep” (</a:t>
            </a:r>
            <a:r>
              <a:rPr lang="he-IL" b="0" i="0" dirty="0">
                <a:solidFill>
                  <a:schemeClr val="bg2">
                    <a:lumMod val="25000"/>
                  </a:schemeClr>
                </a:solidFill>
                <a:effectLst/>
              </a:rPr>
              <a:t>וְחֹשֶׁךְ עַל־פְּנֵי תְהֹום</a:t>
            </a:r>
            <a:r>
              <a:rPr lang="en-US" dirty="0">
                <a:solidFill>
                  <a:schemeClr val="bg2">
                    <a:lumMod val="25000"/>
                  </a:schemeClr>
                </a:solidFill>
              </a:rPr>
              <a:t>)</a:t>
            </a:r>
          </a:p>
          <a:p>
            <a:pPr lvl="1"/>
            <a:r>
              <a:rPr lang="en-US" dirty="0">
                <a:solidFill>
                  <a:schemeClr val="bg2">
                    <a:lumMod val="25000"/>
                  </a:schemeClr>
                </a:solidFill>
              </a:rPr>
              <a:t>Simply put: the plagues were an act of Yahweh’s De-Creation judgment upon Pharoah, his host, the Egyptians, and their gods!</a:t>
            </a:r>
          </a:p>
          <a:p>
            <a:pPr lvl="1"/>
            <a:endParaRPr lang="en-US" dirty="0"/>
          </a:p>
        </p:txBody>
      </p:sp>
      <p:pic>
        <p:nvPicPr>
          <p:cNvPr id="4" name="Picture 3" descr="Logo&#10;&#10;Description automatically generated">
            <a:extLst>
              <a:ext uri="{FF2B5EF4-FFF2-40B4-BE49-F238E27FC236}">
                <a16:creationId xmlns:a16="http://schemas.microsoft.com/office/drawing/2014/main" id="{46706F40-F1CB-4017-9034-E64812C2BB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287622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41C26-182A-4339-A68E-3A5DAF754B96}"/>
              </a:ext>
            </a:extLst>
          </p:cNvPr>
          <p:cNvSpPr>
            <a:spLocks noGrp="1"/>
          </p:cNvSpPr>
          <p:nvPr>
            <p:ph type="title"/>
          </p:nvPr>
        </p:nvSpPr>
        <p:spPr/>
        <p:txBody>
          <a:bodyPr>
            <a:normAutofit fontScale="90000"/>
          </a:bodyPr>
          <a:lstStyle/>
          <a:p>
            <a:r>
              <a:rPr lang="en-US" dirty="0"/>
              <a:t>The Glory War:</a:t>
            </a:r>
            <a:br>
              <a:rPr lang="en-US" dirty="0"/>
            </a:br>
            <a:r>
              <a:rPr lang="en-US" dirty="0"/>
              <a:t>Pharaoh vs. Yahweh the Living God</a:t>
            </a:r>
          </a:p>
        </p:txBody>
      </p:sp>
      <p:sp>
        <p:nvSpPr>
          <p:cNvPr id="3" name="Content Placeholder 2">
            <a:extLst>
              <a:ext uri="{FF2B5EF4-FFF2-40B4-BE49-F238E27FC236}">
                <a16:creationId xmlns:a16="http://schemas.microsoft.com/office/drawing/2014/main" id="{CA39C21C-1754-4CC7-AB1F-4ADF52FDA35E}"/>
              </a:ext>
            </a:extLst>
          </p:cNvPr>
          <p:cNvSpPr>
            <a:spLocks noGrp="1"/>
          </p:cNvSpPr>
          <p:nvPr>
            <p:ph idx="1"/>
          </p:nvPr>
        </p:nvSpPr>
        <p:spPr/>
        <p:txBody>
          <a:bodyPr>
            <a:normAutofit fontScale="92500" lnSpcReduction="10000"/>
          </a:bodyPr>
          <a:lstStyle/>
          <a:p>
            <a:r>
              <a:rPr lang="en-US" dirty="0"/>
              <a:t>“But Pharaoh said, ‘Who is Yahweh, that I should obey His voice and let Israel go? I do not know Yahweh, and moreover, I will not let Israel go’” (Ex. 5:2).</a:t>
            </a:r>
          </a:p>
          <a:p>
            <a:r>
              <a:rPr lang="en-US" dirty="0"/>
              <a:t>“For I will pass through the land of Egypt that night, and I will strike all the firstborn in the land of Egypt, both man and beasts; </a:t>
            </a:r>
            <a:r>
              <a:rPr lang="en-US" dirty="0">
                <a:solidFill>
                  <a:schemeClr val="accent2"/>
                </a:solidFill>
              </a:rPr>
              <a:t>and on all the gods of Egypt I will execute judgements: I am Yahweh</a:t>
            </a:r>
            <a:r>
              <a:rPr lang="en-US" dirty="0"/>
              <a:t>” (Ex. 12:12).</a:t>
            </a:r>
          </a:p>
          <a:p>
            <a:r>
              <a:rPr lang="en-US" dirty="0"/>
              <a:t>“</a:t>
            </a:r>
            <a:r>
              <a:rPr lang="en-US" dirty="0">
                <a:solidFill>
                  <a:schemeClr val="bg2">
                    <a:lumMod val="25000"/>
                  </a:schemeClr>
                </a:solidFill>
              </a:rPr>
              <a:t>And I will harden Pharaoh’s heart, and he will pursue them, and </a:t>
            </a:r>
            <a:r>
              <a:rPr lang="en-US" dirty="0">
                <a:solidFill>
                  <a:schemeClr val="accent2"/>
                </a:solidFill>
              </a:rPr>
              <a:t>I will get glory </a:t>
            </a:r>
            <a:r>
              <a:rPr lang="en-US" dirty="0">
                <a:solidFill>
                  <a:schemeClr val="bg2">
                    <a:lumMod val="25000"/>
                  </a:schemeClr>
                </a:solidFill>
              </a:rPr>
              <a:t>(literally ‘I will get Myself glory by means of Pharaoh’ –  </a:t>
            </a:r>
            <a:r>
              <a:rPr lang="he-IL" b="0" i="0" dirty="0">
                <a:solidFill>
                  <a:schemeClr val="bg2">
                    <a:lumMod val="25000"/>
                  </a:schemeClr>
                </a:solidFill>
                <a:effectLst/>
              </a:rPr>
              <a:t>ו</a:t>
            </a:r>
            <a:r>
              <a:rPr lang="he-IL" b="0" i="0" dirty="0">
                <a:solidFill>
                  <a:schemeClr val="accent2"/>
                </a:solidFill>
                <a:effectLst/>
              </a:rPr>
              <a:t>ְאִכָּבְדָה</a:t>
            </a:r>
            <a:r>
              <a:rPr lang="he-IL" b="0" i="0" dirty="0">
                <a:solidFill>
                  <a:schemeClr val="bg2">
                    <a:lumMod val="25000"/>
                  </a:schemeClr>
                </a:solidFill>
                <a:effectLst/>
              </a:rPr>
              <a:t> בְּפַרְעֹה</a:t>
            </a:r>
            <a:r>
              <a:rPr lang="en-US" b="0" i="0" dirty="0">
                <a:solidFill>
                  <a:schemeClr val="bg2">
                    <a:lumMod val="25000"/>
                  </a:schemeClr>
                </a:solidFill>
                <a:effectLst/>
              </a:rPr>
              <a:t>) </a:t>
            </a:r>
            <a:r>
              <a:rPr lang="en-US" dirty="0"/>
              <a:t>over Pharaoh and all his host, and the Egyptians shall know that I am Yahweh.’ And they did so” (Ex. 14:4).</a:t>
            </a:r>
          </a:p>
        </p:txBody>
      </p:sp>
      <p:pic>
        <p:nvPicPr>
          <p:cNvPr id="4" name="Picture 3" descr="Logo&#10;&#10;Description automatically generated">
            <a:extLst>
              <a:ext uri="{FF2B5EF4-FFF2-40B4-BE49-F238E27FC236}">
                <a16:creationId xmlns:a16="http://schemas.microsoft.com/office/drawing/2014/main" id="{80435DDB-2B7B-4FD3-AF58-BFE807AF64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3713307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B478A-BFD4-4823-9FE8-7882375ADD32}"/>
              </a:ext>
            </a:extLst>
          </p:cNvPr>
          <p:cNvSpPr>
            <a:spLocks noGrp="1"/>
          </p:cNvSpPr>
          <p:nvPr>
            <p:ph type="title"/>
          </p:nvPr>
        </p:nvSpPr>
        <p:spPr/>
        <p:txBody>
          <a:bodyPr>
            <a:normAutofit fontScale="90000"/>
          </a:bodyPr>
          <a:lstStyle/>
          <a:p>
            <a:r>
              <a:rPr lang="en-US" dirty="0"/>
              <a:t>The Glory War:</a:t>
            </a:r>
            <a:br>
              <a:rPr lang="en-US" dirty="0"/>
            </a:br>
            <a:r>
              <a:rPr lang="en-US" dirty="0"/>
              <a:t>Yahweh’s Glory over Pharoah and All His Host</a:t>
            </a:r>
          </a:p>
        </p:txBody>
      </p:sp>
      <p:sp>
        <p:nvSpPr>
          <p:cNvPr id="3" name="Content Placeholder 2">
            <a:extLst>
              <a:ext uri="{FF2B5EF4-FFF2-40B4-BE49-F238E27FC236}">
                <a16:creationId xmlns:a16="http://schemas.microsoft.com/office/drawing/2014/main" id="{D8AF8567-4520-497E-9BDA-C78ADD89ACB2}"/>
              </a:ext>
            </a:extLst>
          </p:cNvPr>
          <p:cNvSpPr>
            <a:spLocks noGrp="1"/>
          </p:cNvSpPr>
          <p:nvPr>
            <p:ph idx="1"/>
          </p:nvPr>
        </p:nvSpPr>
        <p:spPr/>
        <p:txBody>
          <a:bodyPr>
            <a:normAutofit fontScale="85000" lnSpcReduction="20000"/>
          </a:bodyPr>
          <a:lstStyle/>
          <a:p>
            <a:r>
              <a:rPr lang="en-US" dirty="0"/>
              <a:t>“</a:t>
            </a:r>
            <a:r>
              <a:rPr lang="en-US" dirty="0">
                <a:solidFill>
                  <a:schemeClr val="bg2">
                    <a:lumMod val="25000"/>
                  </a:schemeClr>
                </a:solidFill>
              </a:rPr>
              <a:t>The Egyptians pursued and went in after them into the midst of the sea, all Pharaoh’s horses, his chariots, and his horsemen. And in the morning watch Yahweh in the pillar of fire and of cloud looked down on the Egyptian forces and threw the Egyptian forces into a panic, clogging their chariot wheels so that they drove </a:t>
            </a:r>
            <a:r>
              <a:rPr lang="en-US" dirty="0">
                <a:solidFill>
                  <a:schemeClr val="accent2"/>
                </a:solidFill>
              </a:rPr>
              <a:t>heavily (</a:t>
            </a:r>
            <a:r>
              <a:rPr lang="he-IL" b="0" i="0" dirty="0">
                <a:solidFill>
                  <a:schemeClr val="accent2"/>
                </a:solidFill>
                <a:effectLst/>
              </a:rPr>
              <a:t>בִּכְבֵדֻת</a:t>
            </a:r>
            <a:r>
              <a:rPr lang="en-US" b="0" i="0" dirty="0">
                <a:solidFill>
                  <a:schemeClr val="accent2"/>
                </a:solidFill>
                <a:effectLst/>
              </a:rPr>
              <a:t>, </a:t>
            </a:r>
            <a:r>
              <a:rPr lang="en-US" b="0" i="1" dirty="0" err="1">
                <a:solidFill>
                  <a:schemeClr val="accent2"/>
                </a:solidFill>
                <a:effectLst/>
              </a:rPr>
              <a:t>kebheduth</a:t>
            </a:r>
            <a:r>
              <a:rPr lang="en-US" b="0" i="1" dirty="0">
                <a:solidFill>
                  <a:schemeClr val="accent2"/>
                </a:solidFill>
                <a:effectLst/>
              </a:rPr>
              <a:t>)</a:t>
            </a:r>
            <a:r>
              <a:rPr lang="en-US" dirty="0">
                <a:solidFill>
                  <a:schemeClr val="bg2">
                    <a:lumMod val="25000"/>
                  </a:schemeClr>
                </a:solidFill>
              </a:rPr>
              <a:t>.</a:t>
            </a:r>
            <a:r>
              <a:rPr lang="en-US" dirty="0">
                <a:solidFill>
                  <a:schemeClr val="accent2"/>
                </a:solidFill>
              </a:rPr>
              <a:t> </a:t>
            </a:r>
            <a:r>
              <a:rPr lang="en-US" dirty="0">
                <a:solidFill>
                  <a:schemeClr val="bg2">
                    <a:lumMod val="25000"/>
                  </a:schemeClr>
                </a:solidFill>
              </a:rPr>
              <a:t>And the Egyptians said, ‘Let us flee from before Israel, for Yahweh fights for them against the Egyptians’” (Ex. 14:23-25).</a:t>
            </a:r>
          </a:p>
          <a:p>
            <a:pPr lvl="1"/>
            <a:r>
              <a:rPr lang="en-US" b="0" i="0" dirty="0">
                <a:solidFill>
                  <a:srgbClr val="001320"/>
                </a:solidFill>
                <a:effectLst/>
              </a:rPr>
              <a:t>The Hebrew word </a:t>
            </a:r>
            <a:r>
              <a:rPr lang="he-IL" b="0" i="0" dirty="0">
                <a:solidFill>
                  <a:srgbClr val="001320"/>
                </a:solidFill>
                <a:effectLst/>
              </a:rPr>
              <a:t>כָּבוֹד</a:t>
            </a:r>
            <a:r>
              <a:rPr lang="en-US" b="0" i="0" dirty="0">
                <a:solidFill>
                  <a:srgbClr val="001320"/>
                </a:solidFill>
                <a:effectLst/>
              </a:rPr>
              <a:t> (</a:t>
            </a:r>
            <a:r>
              <a:rPr lang="en-US" b="0" i="1" dirty="0" err="1">
                <a:solidFill>
                  <a:srgbClr val="001320"/>
                </a:solidFill>
                <a:effectLst/>
              </a:rPr>
              <a:t>kabowd</a:t>
            </a:r>
            <a:r>
              <a:rPr lang="en-US" b="0" i="0" dirty="0">
                <a:solidFill>
                  <a:srgbClr val="001320"/>
                </a:solidFill>
                <a:effectLst/>
              </a:rPr>
              <a:t>) means ‘heavy’, ‘weighty’, and, most importantly, ‘glory’. Pharoah and the Egyptians abhorred the glory of Yahweh, so Yahweh used that very same glory to bring about their demise. Simply put: Yahweh is killing them with His glory! It was the presence of God that cast th</a:t>
            </a:r>
            <a:r>
              <a:rPr lang="en-US" dirty="0">
                <a:solidFill>
                  <a:srgbClr val="001320"/>
                </a:solidFill>
              </a:rPr>
              <a:t>e host into the sea of watery judgement, all by means of the majestic weightiness of His glory!</a:t>
            </a:r>
          </a:p>
          <a:p>
            <a:pPr lvl="2"/>
            <a:r>
              <a:rPr lang="en-US" dirty="0">
                <a:solidFill>
                  <a:srgbClr val="001320"/>
                </a:solidFill>
              </a:rPr>
              <a:t>“So Moses stretched out his hand over the sea, and the sea returned to its normal course when the morning appeared. And as the Egyptians fled into it, Yahweh threw (literally ‘shook off’) the Egyptians into the midst of the sea” (Ex. 14:27). </a:t>
            </a:r>
            <a:endParaRPr lang="en-US" dirty="0">
              <a:solidFill>
                <a:schemeClr val="bg2">
                  <a:lumMod val="25000"/>
                </a:schemeClr>
              </a:solidFill>
            </a:endParaRPr>
          </a:p>
          <a:p>
            <a:pPr lvl="1"/>
            <a:endParaRPr lang="en-US" dirty="0">
              <a:solidFill>
                <a:schemeClr val="bg2">
                  <a:lumMod val="25000"/>
                </a:schemeClr>
              </a:solidFill>
            </a:endParaRPr>
          </a:p>
          <a:p>
            <a:pPr lvl="1"/>
            <a:endParaRPr lang="en-US" dirty="0">
              <a:solidFill>
                <a:schemeClr val="bg2">
                  <a:lumMod val="25000"/>
                </a:schemeClr>
              </a:solidFill>
            </a:endParaRPr>
          </a:p>
        </p:txBody>
      </p:sp>
      <p:pic>
        <p:nvPicPr>
          <p:cNvPr id="4" name="Picture 3" descr="Logo&#10;&#10;Description automatically generated">
            <a:extLst>
              <a:ext uri="{FF2B5EF4-FFF2-40B4-BE49-F238E27FC236}">
                <a16:creationId xmlns:a16="http://schemas.microsoft.com/office/drawing/2014/main" id="{BD24F76F-1B10-462E-A28F-286988E513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3979798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49D51-6A1E-4AB1-A97D-C3E0917A77E1}"/>
              </a:ext>
            </a:extLst>
          </p:cNvPr>
          <p:cNvSpPr>
            <a:spLocks noGrp="1"/>
          </p:cNvSpPr>
          <p:nvPr>
            <p:ph type="title"/>
          </p:nvPr>
        </p:nvSpPr>
        <p:spPr/>
        <p:txBody>
          <a:bodyPr>
            <a:normAutofit fontScale="90000"/>
          </a:bodyPr>
          <a:lstStyle/>
          <a:p>
            <a:r>
              <a:rPr lang="en-US" dirty="0"/>
              <a:t>Yahweh’s Waters of Judgment in Exodus:</a:t>
            </a:r>
            <a:br>
              <a:rPr lang="en-US" dirty="0"/>
            </a:br>
            <a:r>
              <a:rPr lang="en-US" dirty="0"/>
              <a:t>The Deluge of Primordial Depths</a:t>
            </a:r>
          </a:p>
        </p:txBody>
      </p:sp>
      <p:sp>
        <p:nvSpPr>
          <p:cNvPr id="3" name="Content Placeholder 2">
            <a:extLst>
              <a:ext uri="{FF2B5EF4-FFF2-40B4-BE49-F238E27FC236}">
                <a16:creationId xmlns:a16="http://schemas.microsoft.com/office/drawing/2014/main" id="{15F8BB89-5C94-48B4-A258-89008F1F44EC}"/>
              </a:ext>
            </a:extLst>
          </p:cNvPr>
          <p:cNvSpPr>
            <a:spLocks noGrp="1"/>
          </p:cNvSpPr>
          <p:nvPr>
            <p:ph idx="1"/>
          </p:nvPr>
        </p:nvSpPr>
        <p:spPr>
          <a:xfrm>
            <a:off x="1295401" y="2476722"/>
            <a:ext cx="9601196" cy="3318936"/>
          </a:xfrm>
        </p:spPr>
        <p:txBody>
          <a:bodyPr>
            <a:noAutofit/>
          </a:bodyPr>
          <a:lstStyle/>
          <a:p>
            <a:r>
              <a:rPr lang="en-US" sz="2000" dirty="0"/>
              <a:t>“Pharoah’s chariots and his host He cast into the sea, and his chosen officers were sunk in the Red Sea. The floods covered them; they went down into the </a:t>
            </a:r>
            <a:r>
              <a:rPr lang="en-US" sz="2000" dirty="0">
                <a:solidFill>
                  <a:schemeClr val="accent2"/>
                </a:solidFill>
              </a:rPr>
              <a:t>depths (</a:t>
            </a:r>
            <a:r>
              <a:rPr lang="he-IL" sz="2000" b="0" i="0" dirty="0">
                <a:solidFill>
                  <a:schemeClr val="accent2"/>
                </a:solidFill>
                <a:effectLst/>
              </a:rPr>
              <a:t>תְּהֹמֹת</a:t>
            </a:r>
            <a:r>
              <a:rPr lang="en-US" sz="2000" b="0" i="0" dirty="0">
                <a:solidFill>
                  <a:schemeClr val="accent2"/>
                </a:solidFill>
                <a:effectLst/>
              </a:rPr>
              <a:t>, </a:t>
            </a:r>
            <a:r>
              <a:rPr lang="en-US" sz="2000" b="0" i="1" dirty="0" err="1">
                <a:solidFill>
                  <a:schemeClr val="accent2"/>
                </a:solidFill>
                <a:effectLst/>
              </a:rPr>
              <a:t>tehomoth</a:t>
            </a:r>
            <a:r>
              <a:rPr lang="en-US" sz="2000" b="0" i="0" dirty="0">
                <a:solidFill>
                  <a:schemeClr val="accent2"/>
                </a:solidFill>
                <a:effectLst/>
              </a:rPr>
              <a:t>)</a:t>
            </a:r>
            <a:r>
              <a:rPr lang="en-US" sz="2000" dirty="0">
                <a:solidFill>
                  <a:schemeClr val="accent2"/>
                </a:solidFill>
              </a:rPr>
              <a:t> </a:t>
            </a:r>
            <a:r>
              <a:rPr lang="en-US" sz="2000" dirty="0"/>
              <a:t>like a stone” (Ex. 15:4-5).</a:t>
            </a:r>
          </a:p>
          <a:p>
            <a:pPr lvl="1"/>
            <a:r>
              <a:rPr lang="en-US" sz="1600" dirty="0"/>
              <a:t>Just as the very same </a:t>
            </a:r>
            <a:r>
              <a:rPr lang="en-US" sz="1600" i="1" dirty="0" err="1"/>
              <a:t>tehom</a:t>
            </a:r>
            <a:r>
              <a:rPr lang="en-US" sz="1600" i="1" dirty="0"/>
              <a:t> </a:t>
            </a:r>
            <a:r>
              <a:rPr lang="en-US" sz="1600" dirty="0"/>
              <a:t>that occupied the pre-Creation chaos covered in judgment the then-world of Noah, so the Egyptians are judged and cast into the </a:t>
            </a:r>
            <a:r>
              <a:rPr lang="en-US" sz="1600" i="1" dirty="0" err="1"/>
              <a:t>tehom</a:t>
            </a:r>
            <a:r>
              <a:rPr lang="en-US" sz="1600" i="1" dirty="0"/>
              <a:t> </a:t>
            </a:r>
            <a:r>
              <a:rPr lang="en-US" sz="1600" dirty="0"/>
              <a:t>by the weightiness of God’s glory!</a:t>
            </a:r>
          </a:p>
          <a:p>
            <a:r>
              <a:rPr lang="en-US" sz="2000" dirty="0"/>
              <a:t>“Yet God my King is from of old, working salvation in the midst of the earth. You divided the sea by Your might; You broke the heads of the sea monsters (literally ‘great sea creatures’) on the waters. You crushed the heads of Leviathan; You gave him as food for the creatures of the wilderness” (Ps. 74:12-14).</a:t>
            </a:r>
          </a:p>
          <a:p>
            <a:pPr lvl="1"/>
            <a:r>
              <a:rPr lang="en-US" sz="1600" dirty="0"/>
              <a:t>Asaph, the psalmist, calls the Exodus a head-crushing of the brood of the serpent, giving a shadow of the Messianic fulfillment in the Protoevangelium (Gen. 3:15).</a:t>
            </a:r>
          </a:p>
        </p:txBody>
      </p:sp>
      <p:pic>
        <p:nvPicPr>
          <p:cNvPr id="4" name="Picture 3" descr="Logo&#10;&#10;Description automatically generated">
            <a:extLst>
              <a:ext uri="{FF2B5EF4-FFF2-40B4-BE49-F238E27FC236}">
                <a16:creationId xmlns:a16="http://schemas.microsoft.com/office/drawing/2014/main" id="{AE62C09A-3E7D-4FD2-B904-360A70B5E6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602056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1000"/>
                                        <p:tgtEl>
                                          <p:spTgt spid="3">
                                            <p:txEl>
                                              <p:pRg st="3" end="3"/>
                                            </p:txEl>
                                          </p:spTgt>
                                        </p:tgtEl>
                                      </p:cBhvr>
                                    </p:animEffect>
                                    <p:anim calcmode="lin" valueType="num">
                                      <p:cBhvr>
                                        <p:cTn id="1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F3D89-DCA2-4EA6-BAF1-5A91F197747B}"/>
              </a:ext>
            </a:extLst>
          </p:cNvPr>
          <p:cNvSpPr>
            <a:spLocks noGrp="1"/>
          </p:cNvSpPr>
          <p:nvPr>
            <p:ph type="title"/>
          </p:nvPr>
        </p:nvSpPr>
        <p:spPr/>
        <p:txBody>
          <a:bodyPr>
            <a:normAutofit fontScale="90000"/>
          </a:bodyPr>
          <a:lstStyle/>
          <a:p>
            <a:r>
              <a:rPr lang="en-US" dirty="0"/>
              <a:t>Presence of the </a:t>
            </a:r>
            <a:r>
              <a:rPr lang="en-US" i="1" dirty="0" err="1"/>
              <a:t>Ruach</a:t>
            </a:r>
            <a:r>
              <a:rPr lang="en-US" dirty="0"/>
              <a:t>-Spirit:</a:t>
            </a:r>
            <a:br>
              <a:rPr lang="en-US" dirty="0"/>
            </a:br>
            <a:r>
              <a:rPr lang="en-US" dirty="0"/>
              <a:t>Dividing the Watery Depths</a:t>
            </a:r>
          </a:p>
        </p:txBody>
      </p:sp>
      <p:sp>
        <p:nvSpPr>
          <p:cNvPr id="3" name="Content Placeholder 2">
            <a:extLst>
              <a:ext uri="{FF2B5EF4-FFF2-40B4-BE49-F238E27FC236}">
                <a16:creationId xmlns:a16="http://schemas.microsoft.com/office/drawing/2014/main" id="{5D3C8524-4AA2-4F50-AF64-7919A0938D23}"/>
              </a:ext>
            </a:extLst>
          </p:cNvPr>
          <p:cNvSpPr>
            <a:spLocks noGrp="1"/>
          </p:cNvSpPr>
          <p:nvPr>
            <p:ph idx="1"/>
          </p:nvPr>
        </p:nvSpPr>
        <p:spPr/>
        <p:txBody>
          <a:bodyPr>
            <a:normAutofit fontScale="70000" lnSpcReduction="20000"/>
          </a:bodyPr>
          <a:lstStyle/>
          <a:p>
            <a:r>
              <a:rPr lang="en-US" dirty="0">
                <a:solidFill>
                  <a:schemeClr val="bg2">
                    <a:lumMod val="25000"/>
                  </a:schemeClr>
                </a:solidFill>
              </a:rPr>
              <a:t>“Then Moses stretched out his hand over the sea, and Yahweh drove the sea back by a strong east </a:t>
            </a:r>
            <a:r>
              <a:rPr lang="en-US" dirty="0">
                <a:solidFill>
                  <a:schemeClr val="accent2"/>
                </a:solidFill>
              </a:rPr>
              <a:t>wind (</a:t>
            </a:r>
            <a:r>
              <a:rPr lang="he-IL" b="0" i="0" dirty="0">
                <a:solidFill>
                  <a:schemeClr val="accent2"/>
                </a:solidFill>
                <a:effectLst/>
              </a:rPr>
              <a:t>רוּחַ</a:t>
            </a:r>
            <a:r>
              <a:rPr lang="en-US" b="0" i="0" dirty="0">
                <a:solidFill>
                  <a:schemeClr val="accent2"/>
                </a:solidFill>
                <a:effectLst/>
              </a:rPr>
              <a:t>, </a:t>
            </a:r>
            <a:r>
              <a:rPr lang="en-US" b="0" i="1" dirty="0" err="1">
                <a:solidFill>
                  <a:schemeClr val="accent2"/>
                </a:solidFill>
                <a:effectLst/>
              </a:rPr>
              <a:t>ruach</a:t>
            </a:r>
            <a:r>
              <a:rPr lang="en-US" b="0" i="0" dirty="0">
                <a:solidFill>
                  <a:schemeClr val="accent2"/>
                </a:solidFill>
                <a:effectLst/>
              </a:rPr>
              <a:t>)</a:t>
            </a:r>
            <a:r>
              <a:rPr lang="en-US" dirty="0">
                <a:solidFill>
                  <a:schemeClr val="bg2">
                    <a:lumMod val="25000"/>
                  </a:schemeClr>
                </a:solidFill>
              </a:rPr>
              <a:t> all night and made the sea</a:t>
            </a:r>
            <a:r>
              <a:rPr lang="en-US" dirty="0">
                <a:solidFill>
                  <a:schemeClr val="accent2"/>
                </a:solidFill>
              </a:rPr>
              <a:t> dry land (</a:t>
            </a:r>
            <a:r>
              <a:rPr lang="he-IL" b="0" i="0" dirty="0">
                <a:solidFill>
                  <a:schemeClr val="accent2"/>
                </a:solidFill>
                <a:effectLst/>
              </a:rPr>
              <a:t>חָרָבָה</a:t>
            </a:r>
            <a:r>
              <a:rPr lang="en-US" dirty="0">
                <a:solidFill>
                  <a:schemeClr val="accent2"/>
                </a:solidFill>
              </a:rPr>
              <a:t>, </a:t>
            </a:r>
            <a:r>
              <a:rPr lang="en-US" i="1" dirty="0" err="1">
                <a:solidFill>
                  <a:schemeClr val="accent2"/>
                </a:solidFill>
              </a:rPr>
              <a:t>charabah</a:t>
            </a:r>
            <a:r>
              <a:rPr lang="en-US" dirty="0">
                <a:solidFill>
                  <a:schemeClr val="accent2"/>
                </a:solidFill>
              </a:rPr>
              <a:t>) </a:t>
            </a:r>
            <a:r>
              <a:rPr lang="en-US" dirty="0">
                <a:solidFill>
                  <a:schemeClr val="bg2">
                    <a:lumMod val="25000"/>
                  </a:schemeClr>
                </a:solidFill>
              </a:rPr>
              <a:t>and </a:t>
            </a:r>
            <a:r>
              <a:rPr lang="en-US" dirty="0">
                <a:solidFill>
                  <a:schemeClr val="accent2"/>
                </a:solidFill>
              </a:rPr>
              <a:t>the waters were divided</a:t>
            </a:r>
            <a:r>
              <a:rPr lang="en-US" dirty="0">
                <a:solidFill>
                  <a:schemeClr val="bg2">
                    <a:lumMod val="25000"/>
                  </a:schemeClr>
                </a:solidFill>
              </a:rPr>
              <a:t>” (Ex. 14:21).</a:t>
            </a:r>
          </a:p>
          <a:p>
            <a:pPr lvl="1"/>
            <a:r>
              <a:rPr lang="en-US" dirty="0">
                <a:solidFill>
                  <a:schemeClr val="bg2">
                    <a:lumMod val="25000"/>
                  </a:schemeClr>
                </a:solidFill>
              </a:rPr>
              <a:t>Compare (</a:t>
            </a:r>
            <a:r>
              <a:rPr lang="he-IL" b="0" i="0" dirty="0">
                <a:solidFill>
                  <a:schemeClr val="bg2">
                    <a:lumMod val="25000"/>
                  </a:schemeClr>
                </a:solidFill>
                <a:effectLst/>
              </a:rPr>
              <a:t>חָרָבָה</a:t>
            </a:r>
            <a:r>
              <a:rPr lang="en-US" dirty="0">
                <a:solidFill>
                  <a:schemeClr val="bg2">
                    <a:lumMod val="25000"/>
                  </a:schemeClr>
                </a:solidFill>
              </a:rPr>
              <a:t>, </a:t>
            </a:r>
            <a:r>
              <a:rPr lang="en-US" i="1" dirty="0" err="1">
                <a:solidFill>
                  <a:schemeClr val="bg2">
                    <a:lumMod val="25000"/>
                  </a:schemeClr>
                </a:solidFill>
              </a:rPr>
              <a:t>charabah</a:t>
            </a:r>
            <a:r>
              <a:rPr lang="en-US" dirty="0">
                <a:solidFill>
                  <a:schemeClr val="bg2">
                    <a:lumMod val="25000"/>
                  </a:schemeClr>
                </a:solidFill>
              </a:rPr>
              <a:t>) to Genesis 7:22 (</a:t>
            </a:r>
            <a:r>
              <a:rPr lang="he-IL" b="0" i="0" dirty="0">
                <a:solidFill>
                  <a:schemeClr val="bg2">
                    <a:lumMod val="25000"/>
                  </a:schemeClr>
                </a:solidFill>
                <a:effectLst/>
              </a:rPr>
              <a:t>חָֽרָבָה</a:t>
            </a:r>
            <a:r>
              <a:rPr lang="en-US" b="0" i="0" dirty="0">
                <a:solidFill>
                  <a:schemeClr val="bg2">
                    <a:lumMod val="25000"/>
                  </a:schemeClr>
                </a:solidFill>
                <a:effectLst/>
              </a:rPr>
              <a:t>)</a:t>
            </a:r>
            <a:endParaRPr lang="en-US" dirty="0">
              <a:solidFill>
                <a:schemeClr val="bg2">
                  <a:lumMod val="25000"/>
                </a:schemeClr>
              </a:solidFill>
            </a:endParaRPr>
          </a:p>
          <a:p>
            <a:r>
              <a:rPr lang="en-US" dirty="0"/>
              <a:t>“At </a:t>
            </a:r>
            <a:r>
              <a:rPr lang="en-US" dirty="0">
                <a:solidFill>
                  <a:schemeClr val="accent2"/>
                </a:solidFill>
              </a:rPr>
              <a:t>the blast (</a:t>
            </a:r>
            <a:r>
              <a:rPr lang="he-IL" b="0" i="0" dirty="0">
                <a:solidFill>
                  <a:schemeClr val="accent2"/>
                </a:solidFill>
                <a:effectLst/>
              </a:rPr>
              <a:t>רוּחַ</a:t>
            </a:r>
            <a:r>
              <a:rPr lang="en-US" b="0" i="0" dirty="0">
                <a:solidFill>
                  <a:schemeClr val="accent2"/>
                </a:solidFill>
                <a:effectLst/>
              </a:rPr>
              <a:t>, </a:t>
            </a:r>
            <a:r>
              <a:rPr lang="en-US" b="0" i="1" dirty="0" err="1">
                <a:solidFill>
                  <a:schemeClr val="accent2"/>
                </a:solidFill>
                <a:effectLst/>
              </a:rPr>
              <a:t>ruach</a:t>
            </a:r>
            <a:r>
              <a:rPr lang="en-US" b="0" i="0" dirty="0">
                <a:solidFill>
                  <a:schemeClr val="accent2"/>
                </a:solidFill>
                <a:effectLst/>
              </a:rPr>
              <a:t>)</a:t>
            </a:r>
            <a:r>
              <a:rPr lang="en-US" dirty="0">
                <a:solidFill>
                  <a:schemeClr val="accent2"/>
                </a:solidFill>
              </a:rPr>
              <a:t> </a:t>
            </a:r>
            <a:r>
              <a:rPr lang="en-US" dirty="0">
                <a:solidFill>
                  <a:schemeClr val="bg2">
                    <a:lumMod val="25000"/>
                  </a:schemeClr>
                </a:solidFill>
              </a:rPr>
              <a:t>of Your </a:t>
            </a:r>
            <a:r>
              <a:rPr lang="en-US" dirty="0"/>
              <a:t>nostrils the waters piled up; the floods stood up in a heap; the deeps congealed in the heart of the sea” (Ex. 15:8).</a:t>
            </a:r>
          </a:p>
          <a:p>
            <a:r>
              <a:rPr lang="en-US" dirty="0"/>
              <a:t>Speaking of the glory-cloud in the wilderness and the Exodus: “Like an eagle that stirs up its nest, that </a:t>
            </a:r>
            <a:r>
              <a:rPr lang="en-US" dirty="0">
                <a:solidFill>
                  <a:schemeClr val="accent2"/>
                </a:solidFill>
              </a:rPr>
              <a:t>flutters (</a:t>
            </a:r>
            <a:r>
              <a:rPr lang="he-IL" b="0" i="0" dirty="0">
                <a:solidFill>
                  <a:schemeClr val="accent2"/>
                </a:solidFill>
                <a:effectLst/>
              </a:rPr>
              <a:t>יְרַחֵף</a:t>
            </a:r>
            <a:r>
              <a:rPr lang="en-US" b="0" i="0" dirty="0">
                <a:solidFill>
                  <a:schemeClr val="accent2"/>
                </a:solidFill>
                <a:effectLst/>
              </a:rPr>
              <a:t>)</a:t>
            </a:r>
            <a:r>
              <a:rPr lang="en-US" dirty="0">
                <a:solidFill>
                  <a:schemeClr val="bg2">
                    <a:lumMod val="25000"/>
                  </a:schemeClr>
                </a:solidFill>
              </a:rPr>
              <a:t> over </a:t>
            </a:r>
            <a:r>
              <a:rPr lang="en-US" dirty="0"/>
              <a:t>its young, spreading out its wings, catching them, bearing them on its pinions, Yahweh guided him, no foreign god was with him (Deut. 32:11-13a).</a:t>
            </a:r>
          </a:p>
          <a:p>
            <a:pPr lvl="1"/>
            <a:r>
              <a:rPr lang="en-US" dirty="0"/>
              <a:t>Compare </a:t>
            </a:r>
            <a:r>
              <a:rPr lang="he-IL" b="0" i="0" dirty="0">
                <a:solidFill>
                  <a:schemeClr val="bg2">
                    <a:lumMod val="25000"/>
                  </a:schemeClr>
                </a:solidFill>
                <a:effectLst/>
              </a:rPr>
              <a:t>יְרַחֵף</a:t>
            </a:r>
            <a:r>
              <a:rPr lang="en-US" b="0" i="0" dirty="0">
                <a:solidFill>
                  <a:schemeClr val="bg2">
                    <a:lumMod val="25000"/>
                  </a:schemeClr>
                </a:solidFill>
                <a:effectLst/>
              </a:rPr>
              <a:t> with same verb root, </a:t>
            </a:r>
            <a:r>
              <a:rPr lang="en-US" b="0" i="1" dirty="0" err="1">
                <a:solidFill>
                  <a:schemeClr val="bg2">
                    <a:lumMod val="25000"/>
                  </a:schemeClr>
                </a:solidFill>
                <a:effectLst/>
              </a:rPr>
              <a:t>rachaph</a:t>
            </a:r>
            <a:r>
              <a:rPr lang="en-US" dirty="0">
                <a:solidFill>
                  <a:schemeClr val="bg2">
                    <a:lumMod val="25000"/>
                  </a:schemeClr>
                </a:solidFill>
              </a:rPr>
              <a:t>, in</a:t>
            </a:r>
            <a:r>
              <a:rPr lang="en-US" b="0" i="0" dirty="0">
                <a:solidFill>
                  <a:schemeClr val="bg2">
                    <a:lumMod val="25000"/>
                  </a:schemeClr>
                </a:solidFill>
                <a:effectLst/>
              </a:rPr>
              <a:t> Genesis 1:2 (</a:t>
            </a:r>
            <a:r>
              <a:rPr lang="he-IL" b="0" i="0" dirty="0">
                <a:solidFill>
                  <a:schemeClr val="bg2">
                    <a:lumMod val="25000"/>
                  </a:schemeClr>
                </a:solidFill>
                <a:effectLst/>
              </a:rPr>
              <a:t>מְרַחֶפֶת</a:t>
            </a:r>
            <a:r>
              <a:rPr lang="en-US" b="0" i="0" dirty="0">
                <a:solidFill>
                  <a:srgbClr val="01103A"/>
                </a:solidFill>
                <a:effectLst/>
              </a:rPr>
              <a:t>)</a:t>
            </a:r>
            <a:endParaRPr lang="en-US" dirty="0"/>
          </a:p>
          <a:p>
            <a:pPr lvl="1"/>
            <a:r>
              <a:rPr lang="en-US" dirty="0"/>
              <a:t>“Then he remembered the days of old, of Moses and his people. Where is He Who brought them up out of the seas with the shepherds of His flock? Where is He Who put in the midst of them His Holy Spirit, Who caused His glorious arm to go at the right hand of Moses, Who divided the waters before them to make for Himself an everlasting name, Who led them </a:t>
            </a:r>
            <a:r>
              <a:rPr lang="en-US" dirty="0">
                <a:solidFill>
                  <a:schemeClr val="accent2"/>
                </a:solidFill>
              </a:rPr>
              <a:t>through the depths (</a:t>
            </a:r>
            <a:r>
              <a:rPr lang="he-IL" b="0" i="0" dirty="0">
                <a:solidFill>
                  <a:schemeClr val="accent2"/>
                </a:solidFill>
                <a:effectLst/>
              </a:rPr>
              <a:t>בַּתְּהֹמֹות</a:t>
            </a:r>
            <a:r>
              <a:rPr lang="en-US" b="0" i="0" dirty="0">
                <a:solidFill>
                  <a:schemeClr val="accent2"/>
                </a:solidFill>
                <a:effectLst/>
              </a:rPr>
              <a:t>, </a:t>
            </a:r>
            <a:r>
              <a:rPr lang="en-US" b="0" i="1" dirty="0" err="1">
                <a:solidFill>
                  <a:schemeClr val="accent2"/>
                </a:solidFill>
                <a:effectLst/>
              </a:rPr>
              <a:t>batehomoth</a:t>
            </a:r>
            <a:r>
              <a:rPr lang="en-US" dirty="0">
                <a:solidFill>
                  <a:schemeClr val="accent2"/>
                </a:solidFill>
              </a:rPr>
              <a:t>)</a:t>
            </a:r>
            <a:r>
              <a:rPr lang="en-US" dirty="0">
                <a:solidFill>
                  <a:schemeClr val="bg2">
                    <a:lumMod val="25000"/>
                  </a:schemeClr>
                </a:solidFill>
              </a:rPr>
              <a:t>?” </a:t>
            </a:r>
            <a:r>
              <a:rPr lang="en-US" dirty="0"/>
              <a:t>(Isa. 63:11-13).</a:t>
            </a:r>
          </a:p>
        </p:txBody>
      </p:sp>
      <p:pic>
        <p:nvPicPr>
          <p:cNvPr id="4" name="Picture 3" descr="Logo&#10;&#10;Description automatically generated">
            <a:extLst>
              <a:ext uri="{FF2B5EF4-FFF2-40B4-BE49-F238E27FC236}">
                <a16:creationId xmlns:a16="http://schemas.microsoft.com/office/drawing/2014/main" id="{12F8DDA0-FF67-422A-BE8E-D89EB94925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454968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1000"/>
                                        <p:tgtEl>
                                          <p:spTgt spid="3">
                                            <p:txEl>
                                              <p:pRg st="5" end="5"/>
                                            </p:txEl>
                                          </p:spTgt>
                                        </p:tgtEl>
                                      </p:cBhvr>
                                    </p:animEffect>
                                    <p:anim calcmode="lin" valueType="num">
                                      <p:cBhvr>
                                        <p:cTn id="3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D7105-66FE-4E7C-8933-5E4C2C386A66}"/>
              </a:ext>
            </a:extLst>
          </p:cNvPr>
          <p:cNvSpPr>
            <a:spLocks noGrp="1"/>
          </p:cNvSpPr>
          <p:nvPr>
            <p:ph type="title"/>
          </p:nvPr>
        </p:nvSpPr>
        <p:spPr/>
        <p:txBody>
          <a:bodyPr>
            <a:normAutofit fontScale="90000"/>
          </a:bodyPr>
          <a:lstStyle/>
          <a:p>
            <a:r>
              <a:rPr lang="en-US" dirty="0"/>
              <a:t>Dual Sanctions:</a:t>
            </a:r>
            <a:br>
              <a:rPr lang="en-US" dirty="0"/>
            </a:br>
            <a:r>
              <a:rPr lang="en-US" dirty="0"/>
              <a:t>Salvation and New Creation</a:t>
            </a:r>
          </a:p>
        </p:txBody>
      </p:sp>
      <p:sp>
        <p:nvSpPr>
          <p:cNvPr id="3" name="Content Placeholder 2">
            <a:extLst>
              <a:ext uri="{FF2B5EF4-FFF2-40B4-BE49-F238E27FC236}">
                <a16:creationId xmlns:a16="http://schemas.microsoft.com/office/drawing/2014/main" id="{B05D989B-A981-41F8-8960-79E6C00FFFC4}"/>
              </a:ext>
            </a:extLst>
          </p:cNvPr>
          <p:cNvSpPr>
            <a:spLocks noGrp="1"/>
          </p:cNvSpPr>
          <p:nvPr>
            <p:ph idx="1"/>
          </p:nvPr>
        </p:nvSpPr>
        <p:spPr/>
        <p:txBody>
          <a:bodyPr>
            <a:normAutofit fontScale="77500" lnSpcReduction="20000"/>
          </a:bodyPr>
          <a:lstStyle/>
          <a:p>
            <a:r>
              <a:rPr lang="en-US" dirty="0"/>
              <a:t>“The waters </a:t>
            </a:r>
            <a:r>
              <a:rPr lang="en-US" dirty="0">
                <a:solidFill>
                  <a:schemeClr val="bg2">
                    <a:lumMod val="25000"/>
                  </a:schemeClr>
                </a:solidFill>
              </a:rPr>
              <a:t>returned and covered the chariots and the horsemen; of all the host of Pharaoh that had followed them into the sea, not one of them remained. But the people of Israel walked on </a:t>
            </a:r>
            <a:r>
              <a:rPr lang="en-US" dirty="0">
                <a:solidFill>
                  <a:schemeClr val="accent2"/>
                </a:solidFill>
              </a:rPr>
              <a:t>dry ground (</a:t>
            </a:r>
            <a:r>
              <a:rPr lang="he-IL" b="0" i="0" dirty="0">
                <a:solidFill>
                  <a:schemeClr val="accent2"/>
                </a:solidFill>
                <a:effectLst/>
              </a:rPr>
              <a:t>יַּבָּשָׁה</a:t>
            </a:r>
            <a:r>
              <a:rPr lang="en-US" b="0" i="0" dirty="0">
                <a:solidFill>
                  <a:schemeClr val="accent2"/>
                </a:solidFill>
                <a:effectLst/>
              </a:rPr>
              <a:t>, </a:t>
            </a:r>
            <a:r>
              <a:rPr lang="en-US" b="0" i="1" dirty="0" err="1">
                <a:solidFill>
                  <a:schemeClr val="accent2"/>
                </a:solidFill>
                <a:effectLst/>
              </a:rPr>
              <a:t>yabbashah</a:t>
            </a:r>
            <a:r>
              <a:rPr lang="en-US" b="0" i="0" dirty="0">
                <a:solidFill>
                  <a:schemeClr val="accent2"/>
                </a:solidFill>
                <a:effectLst/>
              </a:rPr>
              <a:t>)</a:t>
            </a:r>
            <a:r>
              <a:rPr lang="en-US" dirty="0">
                <a:solidFill>
                  <a:schemeClr val="accent2"/>
                </a:solidFill>
              </a:rPr>
              <a:t> </a:t>
            </a:r>
            <a:r>
              <a:rPr lang="en-US" dirty="0">
                <a:solidFill>
                  <a:schemeClr val="bg2">
                    <a:lumMod val="25000"/>
                  </a:schemeClr>
                </a:solidFill>
              </a:rPr>
              <a:t>through the sea, the waters being a wall to them on their right hand and on </a:t>
            </a:r>
            <a:r>
              <a:rPr lang="en-US" dirty="0"/>
              <a:t>their left” (Ex. 14:28-29).</a:t>
            </a:r>
          </a:p>
          <a:p>
            <a:pPr lvl="1"/>
            <a:r>
              <a:rPr lang="en-US" dirty="0"/>
              <a:t>Yahweh has delivered His people from the waters of judgment, in union and identification with a federal head, to walk on New-Creation dry ground, just as in the Creation and the Noahic flood.</a:t>
            </a:r>
          </a:p>
          <a:p>
            <a:r>
              <a:rPr lang="en-US" dirty="0"/>
              <a:t>“You have led in your steadfast love (</a:t>
            </a:r>
            <a:r>
              <a:rPr lang="he-IL" dirty="0"/>
              <a:t>חֶסֶד</a:t>
            </a:r>
            <a:r>
              <a:rPr lang="en-US" dirty="0"/>
              <a:t>) the people whom You have redeemed; You have guided them by Your strength to Your holy abode […] You will bring them in and plant them on Your own mountain, the place, O Yahweh, which You have made for Your abode, the sanctuary, O Yahweh, which Your hands have established. Yahweh will reign forever and ever” (Ex. 15:13; 17-18). </a:t>
            </a:r>
          </a:p>
          <a:p>
            <a:pPr lvl="1"/>
            <a:r>
              <a:rPr lang="en-US" dirty="0"/>
              <a:t>God has brought salvation to Israel, His New-Creation people, to bring them into His New-Creation Land!</a:t>
            </a:r>
          </a:p>
        </p:txBody>
      </p:sp>
      <p:pic>
        <p:nvPicPr>
          <p:cNvPr id="4" name="Picture 3" descr="Logo&#10;&#10;Description automatically generated">
            <a:extLst>
              <a:ext uri="{FF2B5EF4-FFF2-40B4-BE49-F238E27FC236}">
                <a16:creationId xmlns:a16="http://schemas.microsoft.com/office/drawing/2014/main" id="{CFEFD278-18E8-4D75-8197-B0B301C9D5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579827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EE699-2766-46CD-9A0E-BDE935E14BAF}"/>
              </a:ext>
            </a:extLst>
          </p:cNvPr>
          <p:cNvSpPr>
            <a:spLocks noGrp="1"/>
          </p:cNvSpPr>
          <p:nvPr>
            <p:ph type="title"/>
          </p:nvPr>
        </p:nvSpPr>
        <p:spPr/>
        <p:txBody>
          <a:bodyPr>
            <a:normAutofit fontScale="90000"/>
          </a:bodyPr>
          <a:lstStyle/>
          <a:p>
            <a:r>
              <a:rPr lang="en-US" dirty="0"/>
              <a:t>New Creation:</a:t>
            </a:r>
            <a:br>
              <a:rPr lang="en-US" dirty="0"/>
            </a:br>
            <a:r>
              <a:rPr lang="en-US" dirty="0"/>
              <a:t>Israel Enters the Promised Land</a:t>
            </a:r>
          </a:p>
        </p:txBody>
      </p:sp>
      <p:sp>
        <p:nvSpPr>
          <p:cNvPr id="3" name="Content Placeholder 2">
            <a:extLst>
              <a:ext uri="{FF2B5EF4-FFF2-40B4-BE49-F238E27FC236}">
                <a16:creationId xmlns:a16="http://schemas.microsoft.com/office/drawing/2014/main" id="{77DAFDB5-5F15-44C7-B15B-F73A22F99461}"/>
              </a:ext>
            </a:extLst>
          </p:cNvPr>
          <p:cNvSpPr>
            <a:spLocks noGrp="1"/>
          </p:cNvSpPr>
          <p:nvPr>
            <p:ph idx="1"/>
          </p:nvPr>
        </p:nvSpPr>
        <p:spPr/>
        <p:txBody>
          <a:bodyPr>
            <a:normAutofit fontScale="92500" lnSpcReduction="20000"/>
          </a:bodyPr>
          <a:lstStyle/>
          <a:p>
            <a:r>
              <a:rPr lang="en-US" sz="1800" dirty="0">
                <a:solidFill>
                  <a:schemeClr val="bg2">
                    <a:lumMod val="25000"/>
                  </a:schemeClr>
                </a:solidFill>
              </a:rPr>
              <a:t>“Now the priests bearing the ark of the covenant of Yahweh stood firmly on </a:t>
            </a:r>
            <a:r>
              <a:rPr lang="en-US" sz="1800" dirty="0">
                <a:solidFill>
                  <a:schemeClr val="accent2"/>
                </a:solidFill>
              </a:rPr>
              <a:t>dry ground (</a:t>
            </a:r>
            <a:r>
              <a:rPr lang="he-IL" sz="1800" b="0" i="0" dirty="0">
                <a:solidFill>
                  <a:schemeClr val="accent2"/>
                </a:solidFill>
                <a:effectLst/>
              </a:rPr>
              <a:t>חָֽרָבָה</a:t>
            </a:r>
            <a:r>
              <a:rPr lang="en-US" sz="1800" b="0" i="0" dirty="0">
                <a:solidFill>
                  <a:schemeClr val="accent2"/>
                </a:solidFill>
                <a:effectLst/>
              </a:rPr>
              <a:t>, </a:t>
            </a:r>
            <a:r>
              <a:rPr lang="en-US" sz="1800" b="0" i="1" dirty="0" err="1">
                <a:solidFill>
                  <a:schemeClr val="accent2"/>
                </a:solidFill>
                <a:effectLst/>
              </a:rPr>
              <a:t>charabah</a:t>
            </a:r>
            <a:r>
              <a:rPr lang="en-US" sz="1800" b="0" i="0" dirty="0">
                <a:solidFill>
                  <a:schemeClr val="accent2"/>
                </a:solidFill>
                <a:effectLst/>
              </a:rPr>
              <a:t>) </a:t>
            </a:r>
            <a:r>
              <a:rPr lang="en-US" sz="1800" dirty="0">
                <a:solidFill>
                  <a:schemeClr val="bg2">
                    <a:lumMod val="25000"/>
                  </a:schemeClr>
                </a:solidFill>
              </a:rPr>
              <a:t>in the midst of the Jordan, and all Israel was passing over on dry ground until all the nation finished passing over the Jordan” (Josh. 3:17).</a:t>
            </a:r>
          </a:p>
          <a:p>
            <a:pPr lvl="1"/>
            <a:r>
              <a:rPr lang="en-US" sz="1600" dirty="0">
                <a:solidFill>
                  <a:schemeClr val="bg2">
                    <a:lumMod val="25000"/>
                  </a:schemeClr>
                </a:solidFill>
              </a:rPr>
              <a:t>Israel passed through the waters of the Jordan onto New-Creation dry ground, in union with the Mosaic promise and Joshua, to enter God’s temple-land of Sabbath rest!</a:t>
            </a:r>
          </a:p>
          <a:p>
            <a:r>
              <a:rPr lang="en-US" sz="1800" dirty="0">
                <a:solidFill>
                  <a:schemeClr val="bg2">
                    <a:lumMod val="25000"/>
                  </a:schemeClr>
                </a:solidFill>
              </a:rPr>
              <a:t>And he said to the people of Israel, ‘When your children ask their fathers in times to come, ‘What do these stones mean?’ then you shall let your children know, ‘Israel passed over this Jordan on </a:t>
            </a:r>
            <a:r>
              <a:rPr lang="en-US" sz="1800" dirty="0">
                <a:solidFill>
                  <a:schemeClr val="accent2"/>
                </a:solidFill>
              </a:rPr>
              <a:t>dry ground (</a:t>
            </a:r>
            <a:r>
              <a:rPr lang="he-IL" sz="1800" b="0" i="0" dirty="0">
                <a:solidFill>
                  <a:schemeClr val="accent2"/>
                </a:solidFill>
                <a:effectLst/>
              </a:rPr>
              <a:t>יַּבָּשָׁה</a:t>
            </a:r>
            <a:r>
              <a:rPr lang="en-US" sz="1800" dirty="0">
                <a:solidFill>
                  <a:schemeClr val="accent2"/>
                </a:solidFill>
              </a:rPr>
              <a:t>., </a:t>
            </a:r>
            <a:r>
              <a:rPr lang="en-US" sz="1800" i="1" dirty="0" err="1">
                <a:solidFill>
                  <a:schemeClr val="accent2"/>
                </a:solidFill>
              </a:rPr>
              <a:t>yabbashah</a:t>
            </a:r>
            <a:r>
              <a:rPr lang="en-US" sz="1800" dirty="0">
                <a:solidFill>
                  <a:schemeClr val="accent2"/>
                </a:solidFill>
              </a:rPr>
              <a:t>)</a:t>
            </a:r>
            <a:r>
              <a:rPr lang="en-US" sz="1800" dirty="0">
                <a:solidFill>
                  <a:schemeClr val="bg2">
                    <a:lumMod val="25000"/>
                  </a:schemeClr>
                </a:solidFill>
              </a:rPr>
              <a:t>’</a:t>
            </a:r>
            <a:r>
              <a:rPr lang="en-US" sz="1800" dirty="0">
                <a:solidFill>
                  <a:schemeClr val="accent2"/>
                </a:solidFill>
              </a:rPr>
              <a:t> </a:t>
            </a:r>
            <a:r>
              <a:rPr lang="en-US" sz="1800" dirty="0">
                <a:solidFill>
                  <a:schemeClr val="bg2">
                    <a:lumMod val="25000"/>
                  </a:schemeClr>
                </a:solidFill>
              </a:rPr>
              <a:t>For Yahweh your God dried up the waters of the Jordan for you until you passed over, as Yahweh your God did to the Red Sea, which He dried up for us until we passed over, so that all the peoples of the earth may know that the hand of Yahweh is mighty, that you may fear Yahweh your God forever” (Josh. 4:21-24).</a:t>
            </a:r>
          </a:p>
          <a:p>
            <a:pPr lvl="1"/>
            <a:r>
              <a:rPr lang="en-US" sz="1600" dirty="0">
                <a:solidFill>
                  <a:schemeClr val="bg2">
                    <a:lumMod val="25000"/>
                  </a:schemeClr>
                </a:solidFill>
              </a:rPr>
              <a:t>The crossing of the Jordan is a recapitulation of the Exodus, a water baptism of deliverance from the furnace of Egypt into the holy Sabbath land of God!</a:t>
            </a:r>
          </a:p>
        </p:txBody>
      </p:sp>
      <p:pic>
        <p:nvPicPr>
          <p:cNvPr id="4" name="Picture 3" descr="Logo&#10;&#10;Description automatically generated">
            <a:extLst>
              <a:ext uri="{FF2B5EF4-FFF2-40B4-BE49-F238E27FC236}">
                <a16:creationId xmlns:a16="http://schemas.microsoft.com/office/drawing/2014/main" id="{B4A7F53E-77DA-45C6-B36C-3A0913D6AB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74348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367CB-45F1-403B-8140-ADCF871A42CB}"/>
              </a:ext>
            </a:extLst>
          </p:cNvPr>
          <p:cNvSpPr>
            <a:spLocks noGrp="1"/>
          </p:cNvSpPr>
          <p:nvPr>
            <p:ph type="title"/>
          </p:nvPr>
        </p:nvSpPr>
        <p:spPr/>
        <p:txBody>
          <a:bodyPr>
            <a:normAutofit/>
          </a:bodyPr>
          <a:lstStyle/>
          <a:p>
            <a:pPr>
              <a:lnSpc>
                <a:spcPct val="90000"/>
              </a:lnSpc>
            </a:pPr>
            <a:r>
              <a:rPr lang="en-US" sz="3400" dirty="0"/>
              <a:t>“Did not our hearts burn within us while He talked to us on the road, while He opened to us the Scriptures?”</a:t>
            </a:r>
          </a:p>
        </p:txBody>
      </p:sp>
      <p:sp>
        <p:nvSpPr>
          <p:cNvPr id="3" name="Content Placeholder 2">
            <a:extLst>
              <a:ext uri="{FF2B5EF4-FFF2-40B4-BE49-F238E27FC236}">
                <a16:creationId xmlns:a16="http://schemas.microsoft.com/office/drawing/2014/main" id="{2C501CCE-103A-43B8-9DF2-CEAE8AFBBC52}"/>
              </a:ext>
            </a:extLst>
          </p:cNvPr>
          <p:cNvSpPr>
            <a:spLocks noGrp="1"/>
          </p:cNvSpPr>
          <p:nvPr>
            <p:ph idx="1"/>
          </p:nvPr>
        </p:nvSpPr>
        <p:spPr>
          <a:xfrm>
            <a:off x="1295402" y="2556932"/>
            <a:ext cx="6256866" cy="3318936"/>
          </a:xfrm>
        </p:spPr>
        <p:txBody>
          <a:bodyPr>
            <a:normAutofit/>
          </a:bodyPr>
          <a:lstStyle/>
          <a:p>
            <a:pPr>
              <a:lnSpc>
                <a:spcPct val="90000"/>
              </a:lnSpc>
            </a:pPr>
            <a:r>
              <a:rPr lang="en-US" dirty="0"/>
              <a:t>Using the redemptive-historical hermeneutics of Christ Himself, we find that the entirety of Scriptures is summarized by a single thread: </a:t>
            </a:r>
            <a:r>
              <a:rPr lang="en-US" b="1" dirty="0">
                <a:solidFill>
                  <a:schemeClr val="accent2"/>
                </a:solidFill>
              </a:rPr>
              <a:t>Yahweh saves His people through His One Covenant of Grace by the suffering, death, and resurrection of the Christ, seen through the whole of the OT in shadows, types, </a:t>
            </a:r>
            <a:r>
              <a:rPr lang="en-US" b="1" dirty="0" err="1">
                <a:solidFill>
                  <a:schemeClr val="accent2"/>
                </a:solidFill>
              </a:rPr>
              <a:t>prefigurations</a:t>
            </a:r>
            <a:r>
              <a:rPr lang="en-US" b="1" dirty="0">
                <a:solidFill>
                  <a:schemeClr val="accent2"/>
                </a:solidFill>
              </a:rPr>
              <a:t>, and recapitulations, all for the glory of the Triune God</a:t>
            </a:r>
            <a:r>
              <a:rPr lang="en-US" b="1" dirty="0"/>
              <a:t>.</a:t>
            </a:r>
          </a:p>
        </p:txBody>
      </p:sp>
      <p:pic>
        <p:nvPicPr>
          <p:cNvPr id="34" name="Picture 33" descr="Logo&#10;&#10;Description automatically generated">
            <a:extLst>
              <a:ext uri="{FF2B5EF4-FFF2-40B4-BE49-F238E27FC236}">
                <a16:creationId xmlns:a16="http://schemas.microsoft.com/office/drawing/2014/main" id="{E50F2E49-8EC9-4CFC-A899-A21A0D073233}"/>
              </a:ext>
            </a:extLst>
          </p:cNvPr>
          <p:cNvPicPr>
            <a:picLocks noChangeAspect="1"/>
          </p:cNvPicPr>
          <p:nvPr/>
        </p:nvPicPr>
        <p:blipFill rotWithShape="1">
          <a:blip r:embed="rId2">
            <a:extLst>
              <a:ext uri="{28A0092B-C50C-407E-A947-70E740481C1C}">
                <a14:useLocalDpi xmlns:a14="http://schemas.microsoft.com/office/drawing/2010/main" val="0"/>
              </a:ext>
            </a:extLst>
          </a:blip>
          <a:srcRect l="1722" r="2241" b="6"/>
          <a:stretch/>
        </p:blipFill>
        <p:spPr>
          <a:xfrm>
            <a:off x="8085026" y="2701180"/>
            <a:ext cx="2739728" cy="2852640"/>
          </a:xfrm>
          <a:prstGeom prst="rect">
            <a:avLst/>
          </a:prstGeom>
          <a:ln w="57150" cmpd="thickThin">
            <a:solidFill>
              <a:schemeClr val="tx1">
                <a:lumMod val="50000"/>
                <a:lumOff val="50000"/>
              </a:schemeClr>
            </a:solidFill>
            <a:miter lim="800000"/>
          </a:ln>
        </p:spPr>
      </p:pic>
      <p:sp>
        <p:nvSpPr>
          <p:cNvPr id="6" name="TextBox 5">
            <a:extLst>
              <a:ext uri="{FF2B5EF4-FFF2-40B4-BE49-F238E27FC236}">
                <a16:creationId xmlns:a16="http://schemas.microsoft.com/office/drawing/2014/main" id="{4DF6888D-DFFF-4455-978B-CA8DF2330CAC}"/>
              </a:ext>
            </a:extLst>
          </p:cNvPr>
          <p:cNvSpPr txBox="1"/>
          <p:nvPr/>
        </p:nvSpPr>
        <p:spPr>
          <a:xfrm>
            <a:off x="7483023" y="5605605"/>
            <a:ext cx="3943733" cy="646331"/>
          </a:xfrm>
          <a:prstGeom prst="rect">
            <a:avLst/>
          </a:prstGeom>
          <a:noFill/>
        </p:spPr>
        <p:txBody>
          <a:bodyPr wrap="square">
            <a:spAutoFit/>
          </a:bodyPr>
          <a:lstStyle/>
          <a:p>
            <a:pPr algn="ctr"/>
            <a:r>
              <a:rPr lang="en-US" i="1" dirty="0" err="1"/>
              <a:t>Scrutamini</a:t>
            </a:r>
            <a:r>
              <a:rPr lang="en-US" i="1" dirty="0"/>
              <a:t> Scripturas</a:t>
            </a:r>
          </a:p>
          <a:p>
            <a:pPr algn="ctr"/>
            <a:r>
              <a:rPr lang="en-US" dirty="0"/>
              <a:t>(Let us search the Scriptures)</a:t>
            </a:r>
          </a:p>
        </p:txBody>
      </p:sp>
    </p:spTree>
    <p:extLst>
      <p:ext uri="{BB962C8B-B14F-4D97-AF65-F5344CB8AC3E}">
        <p14:creationId xmlns:p14="http://schemas.microsoft.com/office/powerpoint/2010/main" val="36495691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D0AB4-EB72-467C-A953-E324623B53AA}"/>
              </a:ext>
            </a:extLst>
          </p:cNvPr>
          <p:cNvSpPr>
            <a:spLocks noGrp="1"/>
          </p:cNvSpPr>
          <p:nvPr>
            <p:ph type="title"/>
          </p:nvPr>
        </p:nvSpPr>
        <p:spPr/>
        <p:txBody>
          <a:bodyPr/>
          <a:lstStyle/>
          <a:p>
            <a:r>
              <a:rPr lang="en-US" dirty="0"/>
              <a:t>The Exodus Deliverance as a Baptism </a:t>
            </a:r>
          </a:p>
        </p:txBody>
      </p:sp>
      <p:sp>
        <p:nvSpPr>
          <p:cNvPr id="3" name="Content Placeholder 2">
            <a:extLst>
              <a:ext uri="{FF2B5EF4-FFF2-40B4-BE49-F238E27FC236}">
                <a16:creationId xmlns:a16="http://schemas.microsoft.com/office/drawing/2014/main" id="{9D0DC392-40BC-4595-8DD5-8B93539CEA22}"/>
              </a:ext>
            </a:extLst>
          </p:cNvPr>
          <p:cNvSpPr>
            <a:spLocks noGrp="1"/>
          </p:cNvSpPr>
          <p:nvPr>
            <p:ph idx="1"/>
          </p:nvPr>
        </p:nvSpPr>
        <p:spPr/>
        <p:txBody>
          <a:bodyPr>
            <a:normAutofit lnSpcReduction="10000"/>
          </a:bodyPr>
          <a:lstStyle/>
          <a:p>
            <a:r>
              <a:rPr lang="en-US" dirty="0">
                <a:solidFill>
                  <a:schemeClr val="bg2">
                    <a:lumMod val="25000"/>
                  </a:schemeClr>
                </a:solidFill>
              </a:rPr>
              <a:t>“For I do not want you to be unaware, brothers, that our fathers were all under the cloud, </a:t>
            </a:r>
            <a:r>
              <a:rPr lang="en-US" dirty="0">
                <a:solidFill>
                  <a:schemeClr val="accent2"/>
                </a:solidFill>
              </a:rPr>
              <a:t>and all passed (</a:t>
            </a:r>
            <a:r>
              <a:rPr lang="el-GR" i="0" dirty="0">
                <a:solidFill>
                  <a:schemeClr val="accent2"/>
                </a:solidFill>
                <a:effectLst/>
              </a:rPr>
              <a:t>διῆλθον</a:t>
            </a:r>
            <a:r>
              <a:rPr lang="en-US" i="0" dirty="0">
                <a:solidFill>
                  <a:schemeClr val="accent2"/>
                </a:solidFill>
                <a:effectLst/>
              </a:rPr>
              <a:t>, </a:t>
            </a:r>
            <a:r>
              <a:rPr lang="en-US" i="1" dirty="0" err="1">
                <a:solidFill>
                  <a:schemeClr val="accent2"/>
                </a:solidFill>
                <a:effectLst/>
              </a:rPr>
              <a:t>dielthon</a:t>
            </a:r>
            <a:r>
              <a:rPr lang="en-US" dirty="0">
                <a:solidFill>
                  <a:schemeClr val="accent2"/>
                </a:solidFill>
              </a:rPr>
              <a:t>) through the sea, and all were baptized into Moses (</a:t>
            </a:r>
            <a:r>
              <a:rPr lang="el-GR" dirty="0">
                <a:solidFill>
                  <a:schemeClr val="accent2"/>
                </a:solidFill>
              </a:rPr>
              <a:t>πάντες</a:t>
            </a:r>
            <a:r>
              <a:rPr lang="en-US" dirty="0">
                <a:solidFill>
                  <a:schemeClr val="accent2"/>
                </a:solidFill>
              </a:rPr>
              <a:t> </a:t>
            </a:r>
            <a:r>
              <a:rPr lang="el-GR" b="0" i="0" dirty="0">
                <a:solidFill>
                  <a:schemeClr val="accent2"/>
                </a:solidFill>
                <a:effectLst/>
              </a:rPr>
              <a:t>εἰς τὸν Μωϋσῆν </a:t>
            </a:r>
            <a:r>
              <a:rPr lang="el-GR" dirty="0">
                <a:solidFill>
                  <a:schemeClr val="accent2"/>
                </a:solidFill>
              </a:rPr>
              <a:t>ἐβαπτίσαντο</a:t>
            </a:r>
            <a:r>
              <a:rPr lang="en-US" b="0" i="0" dirty="0">
                <a:solidFill>
                  <a:schemeClr val="accent2"/>
                </a:solidFill>
                <a:effectLst/>
              </a:rPr>
              <a:t>, </a:t>
            </a:r>
            <a:r>
              <a:rPr lang="en-US" b="0" i="1" dirty="0" err="1">
                <a:solidFill>
                  <a:schemeClr val="accent2"/>
                </a:solidFill>
                <a:effectLst/>
              </a:rPr>
              <a:t>pantes</a:t>
            </a:r>
            <a:r>
              <a:rPr lang="en-US" b="0" i="1" dirty="0">
                <a:solidFill>
                  <a:schemeClr val="accent2"/>
                </a:solidFill>
                <a:effectLst/>
              </a:rPr>
              <a:t> </a:t>
            </a:r>
            <a:r>
              <a:rPr lang="en-US" b="0" i="1" dirty="0" err="1">
                <a:solidFill>
                  <a:schemeClr val="accent2"/>
                </a:solidFill>
                <a:effectLst/>
              </a:rPr>
              <a:t>eis</a:t>
            </a:r>
            <a:r>
              <a:rPr lang="en-US" b="0" i="1" dirty="0">
                <a:solidFill>
                  <a:schemeClr val="accent2"/>
                </a:solidFill>
                <a:effectLst/>
              </a:rPr>
              <a:t> ton </a:t>
            </a:r>
            <a:r>
              <a:rPr lang="en-US" b="0" i="1" dirty="0" err="1">
                <a:solidFill>
                  <a:schemeClr val="accent2"/>
                </a:solidFill>
                <a:effectLst/>
              </a:rPr>
              <a:t>Mousen</a:t>
            </a:r>
            <a:r>
              <a:rPr lang="en-US" b="0" i="1" dirty="0">
                <a:solidFill>
                  <a:schemeClr val="accent2"/>
                </a:solidFill>
                <a:effectLst/>
              </a:rPr>
              <a:t> </a:t>
            </a:r>
            <a:r>
              <a:rPr lang="en-US" b="0" i="1" dirty="0" err="1">
                <a:solidFill>
                  <a:schemeClr val="accent2"/>
                </a:solidFill>
                <a:effectLst/>
              </a:rPr>
              <a:t>ebaptisanto</a:t>
            </a:r>
            <a:r>
              <a:rPr lang="en-US" b="0" i="0" dirty="0">
                <a:solidFill>
                  <a:schemeClr val="accent2"/>
                </a:solidFill>
                <a:effectLst/>
              </a:rPr>
              <a:t>)</a:t>
            </a:r>
            <a:r>
              <a:rPr lang="en-US" dirty="0">
                <a:solidFill>
                  <a:schemeClr val="accent2"/>
                </a:solidFill>
              </a:rPr>
              <a:t> in the cloud and in the sea</a:t>
            </a:r>
            <a:r>
              <a:rPr lang="en-US" dirty="0">
                <a:solidFill>
                  <a:schemeClr val="bg2">
                    <a:lumMod val="25000"/>
                  </a:schemeClr>
                </a:solidFill>
              </a:rPr>
              <a:t>, and all ate the same spiritual food, and all drank</a:t>
            </a:r>
            <a:r>
              <a:rPr lang="en-US" dirty="0">
                <a:solidFill>
                  <a:schemeClr val="accent2"/>
                </a:solidFill>
              </a:rPr>
              <a:t> </a:t>
            </a:r>
            <a:r>
              <a:rPr lang="en-US" dirty="0">
                <a:solidFill>
                  <a:schemeClr val="bg2">
                    <a:lumMod val="25000"/>
                  </a:schemeClr>
                </a:solidFill>
              </a:rPr>
              <a:t>the same spiritual drink. For they drank from the spiritual Rock that followed them, and </a:t>
            </a:r>
            <a:r>
              <a:rPr lang="en-US" dirty="0">
                <a:solidFill>
                  <a:schemeClr val="accent2"/>
                </a:solidFill>
              </a:rPr>
              <a:t>the Rock was Christ</a:t>
            </a:r>
            <a:r>
              <a:rPr lang="en-US" dirty="0">
                <a:solidFill>
                  <a:schemeClr val="bg2">
                    <a:lumMod val="25000"/>
                  </a:schemeClr>
                </a:solidFill>
              </a:rPr>
              <a:t>” (1 Cor. 10:1-4).</a:t>
            </a:r>
          </a:p>
          <a:p>
            <a:pPr lvl="1"/>
            <a:r>
              <a:rPr lang="en-US" dirty="0">
                <a:solidFill>
                  <a:schemeClr val="bg2">
                    <a:lumMod val="25000"/>
                  </a:schemeClr>
                </a:solidFill>
              </a:rPr>
              <a:t>Consider the connection to Romans 6:3 – “Do you not know that all of us who have been baptized into Christ Jesus (</a:t>
            </a:r>
            <a:r>
              <a:rPr lang="el-GR" b="0" i="0" dirty="0">
                <a:solidFill>
                  <a:schemeClr val="bg2">
                    <a:lumMod val="25000"/>
                  </a:schemeClr>
                </a:solidFill>
                <a:effectLst/>
              </a:rPr>
              <a:t>ἐβαπτίσθημεν εἰς Χριστὸν Ἰησοῦν</a:t>
            </a:r>
            <a:r>
              <a:rPr lang="en-US" b="0" i="0" dirty="0">
                <a:solidFill>
                  <a:schemeClr val="bg2">
                    <a:lumMod val="25000"/>
                  </a:schemeClr>
                </a:solidFill>
                <a:effectLst/>
              </a:rPr>
              <a:t>, </a:t>
            </a:r>
            <a:r>
              <a:rPr lang="en-US" b="0" i="1" dirty="0" err="1">
                <a:solidFill>
                  <a:schemeClr val="bg2">
                    <a:lumMod val="25000"/>
                  </a:schemeClr>
                </a:solidFill>
                <a:effectLst/>
              </a:rPr>
              <a:t>ebaptisthemen</a:t>
            </a:r>
            <a:r>
              <a:rPr lang="en-US" b="0" i="1" dirty="0">
                <a:solidFill>
                  <a:schemeClr val="bg2">
                    <a:lumMod val="25000"/>
                  </a:schemeClr>
                </a:solidFill>
                <a:effectLst/>
              </a:rPr>
              <a:t> </a:t>
            </a:r>
            <a:r>
              <a:rPr lang="en-US" b="0" i="1" dirty="0" err="1">
                <a:solidFill>
                  <a:schemeClr val="bg2">
                    <a:lumMod val="25000"/>
                  </a:schemeClr>
                </a:solidFill>
                <a:effectLst/>
              </a:rPr>
              <a:t>eis</a:t>
            </a:r>
            <a:r>
              <a:rPr lang="en-US" b="0" i="1" dirty="0">
                <a:solidFill>
                  <a:schemeClr val="bg2">
                    <a:lumMod val="25000"/>
                  </a:schemeClr>
                </a:solidFill>
                <a:effectLst/>
              </a:rPr>
              <a:t> Christon </a:t>
            </a:r>
            <a:r>
              <a:rPr lang="en-US" b="0" i="1" dirty="0" err="1">
                <a:solidFill>
                  <a:schemeClr val="bg2">
                    <a:lumMod val="25000"/>
                  </a:schemeClr>
                </a:solidFill>
                <a:effectLst/>
              </a:rPr>
              <a:t>Iesoun</a:t>
            </a:r>
            <a:r>
              <a:rPr lang="en-US" b="0" i="0" dirty="0">
                <a:solidFill>
                  <a:schemeClr val="bg2">
                    <a:lumMod val="25000"/>
                  </a:schemeClr>
                </a:solidFill>
                <a:effectLst/>
              </a:rPr>
              <a:t>)</a:t>
            </a:r>
            <a:r>
              <a:rPr lang="en-US" dirty="0">
                <a:solidFill>
                  <a:schemeClr val="bg2">
                    <a:lumMod val="25000"/>
                  </a:schemeClr>
                </a:solidFill>
              </a:rPr>
              <a:t> were baptized into His death (</a:t>
            </a:r>
            <a:r>
              <a:rPr lang="el-GR" b="0" i="0" dirty="0">
                <a:solidFill>
                  <a:schemeClr val="bg2">
                    <a:lumMod val="25000"/>
                  </a:schemeClr>
                </a:solidFill>
                <a:effectLst/>
              </a:rPr>
              <a:t>εἰς τὸν θάνατον αὐτοῦ ἐβαπτίσθημεν</a:t>
            </a:r>
            <a:r>
              <a:rPr lang="en-US" b="0" i="0" dirty="0">
                <a:solidFill>
                  <a:schemeClr val="bg2">
                    <a:lumMod val="25000"/>
                  </a:schemeClr>
                </a:solidFill>
                <a:effectLst/>
              </a:rPr>
              <a:t>, </a:t>
            </a:r>
            <a:r>
              <a:rPr lang="en-US" i="1" dirty="0" err="1">
                <a:solidFill>
                  <a:schemeClr val="bg2">
                    <a:lumMod val="25000"/>
                  </a:schemeClr>
                </a:solidFill>
              </a:rPr>
              <a:t>eis</a:t>
            </a:r>
            <a:r>
              <a:rPr lang="en-US" i="1" dirty="0">
                <a:solidFill>
                  <a:schemeClr val="bg2">
                    <a:lumMod val="25000"/>
                  </a:schemeClr>
                </a:solidFill>
              </a:rPr>
              <a:t>  ton </a:t>
            </a:r>
            <a:r>
              <a:rPr lang="en-US" i="1" dirty="0" err="1">
                <a:solidFill>
                  <a:schemeClr val="bg2">
                    <a:lumMod val="25000"/>
                  </a:schemeClr>
                </a:solidFill>
              </a:rPr>
              <a:t>thanaton</a:t>
            </a:r>
            <a:r>
              <a:rPr lang="en-US" i="1" dirty="0">
                <a:solidFill>
                  <a:schemeClr val="bg2">
                    <a:lumMod val="25000"/>
                  </a:schemeClr>
                </a:solidFill>
              </a:rPr>
              <a:t> </a:t>
            </a:r>
            <a:r>
              <a:rPr lang="en-US" i="1" dirty="0" err="1">
                <a:solidFill>
                  <a:schemeClr val="bg2">
                    <a:lumMod val="25000"/>
                  </a:schemeClr>
                </a:solidFill>
              </a:rPr>
              <a:t>autou</a:t>
            </a:r>
            <a:r>
              <a:rPr lang="en-US" i="1" dirty="0">
                <a:solidFill>
                  <a:schemeClr val="bg2">
                    <a:lumMod val="25000"/>
                  </a:schemeClr>
                </a:solidFill>
              </a:rPr>
              <a:t> </a:t>
            </a:r>
            <a:r>
              <a:rPr lang="en-US" i="1" dirty="0" err="1">
                <a:solidFill>
                  <a:schemeClr val="bg2">
                    <a:lumMod val="25000"/>
                  </a:schemeClr>
                </a:solidFill>
              </a:rPr>
              <a:t>ebaptisthemen</a:t>
            </a:r>
            <a:r>
              <a:rPr lang="en-US" b="0" i="0" dirty="0">
                <a:solidFill>
                  <a:schemeClr val="bg2">
                    <a:lumMod val="25000"/>
                  </a:schemeClr>
                </a:solidFill>
                <a:effectLst/>
              </a:rPr>
              <a:t>)</a:t>
            </a:r>
            <a:r>
              <a:rPr lang="en-US" dirty="0">
                <a:solidFill>
                  <a:schemeClr val="bg2">
                    <a:lumMod val="25000"/>
                  </a:schemeClr>
                </a:solidFill>
              </a:rPr>
              <a:t>?”</a:t>
            </a:r>
          </a:p>
        </p:txBody>
      </p:sp>
      <p:pic>
        <p:nvPicPr>
          <p:cNvPr id="4" name="Picture 3" descr="Logo&#10;&#10;Description automatically generated">
            <a:extLst>
              <a:ext uri="{FF2B5EF4-FFF2-40B4-BE49-F238E27FC236}">
                <a16:creationId xmlns:a16="http://schemas.microsoft.com/office/drawing/2014/main" id="{7F0DB63B-B86E-470E-9585-5919C8B85F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268883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E0A52-9496-454E-AAD0-D32E91C581D9}"/>
              </a:ext>
            </a:extLst>
          </p:cNvPr>
          <p:cNvSpPr>
            <a:spLocks noGrp="1"/>
          </p:cNvSpPr>
          <p:nvPr>
            <p:ph type="title"/>
          </p:nvPr>
        </p:nvSpPr>
        <p:spPr/>
        <p:txBody>
          <a:bodyPr>
            <a:normAutofit fontScale="90000"/>
          </a:bodyPr>
          <a:lstStyle/>
          <a:p>
            <a:r>
              <a:rPr lang="en-US" dirty="0"/>
              <a:t>The Descent of Jonah:</a:t>
            </a:r>
            <a:br>
              <a:rPr lang="en-US" dirty="0"/>
            </a:br>
            <a:r>
              <a:rPr lang="en-US" dirty="0"/>
              <a:t>The </a:t>
            </a:r>
            <a:r>
              <a:rPr lang="en-US" dirty="0" err="1"/>
              <a:t>Leitwort</a:t>
            </a:r>
            <a:r>
              <a:rPr lang="en-US" dirty="0"/>
              <a:t> of His Deepening Sin</a:t>
            </a:r>
          </a:p>
        </p:txBody>
      </p:sp>
      <p:sp>
        <p:nvSpPr>
          <p:cNvPr id="3" name="Content Placeholder 2">
            <a:extLst>
              <a:ext uri="{FF2B5EF4-FFF2-40B4-BE49-F238E27FC236}">
                <a16:creationId xmlns:a16="http://schemas.microsoft.com/office/drawing/2014/main" id="{7473F536-272E-4941-9E9F-1A57478FAD48}"/>
              </a:ext>
            </a:extLst>
          </p:cNvPr>
          <p:cNvSpPr>
            <a:spLocks noGrp="1"/>
          </p:cNvSpPr>
          <p:nvPr>
            <p:ph idx="1"/>
          </p:nvPr>
        </p:nvSpPr>
        <p:spPr/>
        <p:txBody>
          <a:bodyPr/>
          <a:lstStyle/>
          <a:p>
            <a:r>
              <a:rPr lang="en-US" dirty="0">
                <a:solidFill>
                  <a:schemeClr val="bg2">
                    <a:lumMod val="25000"/>
                  </a:schemeClr>
                </a:solidFill>
              </a:rPr>
              <a:t>“But Jonah rose to flee to Tarshish from the presence of Yahweh. He </a:t>
            </a:r>
            <a:r>
              <a:rPr lang="en-US" dirty="0">
                <a:solidFill>
                  <a:schemeClr val="accent2"/>
                </a:solidFill>
              </a:rPr>
              <a:t>went down (</a:t>
            </a:r>
            <a:r>
              <a:rPr lang="he-IL" b="0" i="0" dirty="0">
                <a:solidFill>
                  <a:schemeClr val="accent2"/>
                </a:solidFill>
                <a:effectLst/>
              </a:rPr>
              <a:t>וַיֵּרֶד</a:t>
            </a:r>
            <a:r>
              <a:rPr lang="en-US" b="0" i="0" dirty="0">
                <a:solidFill>
                  <a:schemeClr val="accent2"/>
                </a:solidFill>
                <a:effectLst/>
              </a:rPr>
              <a:t>, </a:t>
            </a:r>
            <a:r>
              <a:rPr lang="en-US" b="0" i="1" dirty="0" err="1">
                <a:solidFill>
                  <a:schemeClr val="accent2"/>
                </a:solidFill>
                <a:effectLst/>
              </a:rPr>
              <a:t>vay</a:t>
            </a:r>
            <a:r>
              <a:rPr lang="en-US" i="1" dirty="0" err="1">
                <a:solidFill>
                  <a:schemeClr val="accent2"/>
                </a:solidFill>
              </a:rPr>
              <a:t>-yered</a:t>
            </a:r>
            <a:r>
              <a:rPr lang="en-US" b="0" i="0" dirty="0">
                <a:solidFill>
                  <a:schemeClr val="accent2"/>
                </a:solidFill>
                <a:effectLst/>
              </a:rPr>
              <a:t>)</a:t>
            </a:r>
            <a:r>
              <a:rPr lang="en-US" dirty="0">
                <a:solidFill>
                  <a:schemeClr val="bg2">
                    <a:lumMod val="25000"/>
                  </a:schemeClr>
                </a:solidFill>
              </a:rPr>
              <a:t> to Joppa and found a ship going to Tarshish. So he paid the fare and </a:t>
            </a:r>
            <a:r>
              <a:rPr lang="en-US" dirty="0">
                <a:solidFill>
                  <a:schemeClr val="accent2"/>
                </a:solidFill>
              </a:rPr>
              <a:t>went down (</a:t>
            </a:r>
            <a:r>
              <a:rPr lang="he-IL" b="0" i="0" dirty="0">
                <a:solidFill>
                  <a:schemeClr val="accent2"/>
                </a:solidFill>
                <a:effectLst/>
              </a:rPr>
              <a:t>וַיֵּרֶד</a:t>
            </a:r>
            <a:r>
              <a:rPr lang="en-US" b="0" i="0" dirty="0">
                <a:solidFill>
                  <a:schemeClr val="accent2"/>
                </a:solidFill>
                <a:effectLst/>
              </a:rPr>
              <a:t>, </a:t>
            </a:r>
            <a:r>
              <a:rPr lang="en-US" b="0" i="1" dirty="0" err="1">
                <a:solidFill>
                  <a:schemeClr val="accent2"/>
                </a:solidFill>
                <a:effectLst/>
              </a:rPr>
              <a:t>vay-yered</a:t>
            </a:r>
            <a:r>
              <a:rPr lang="en-US" dirty="0">
                <a:solidFill>
                  <a:schemeClr val="accent2"/>
                </a:solidFill>
              </a:rPr>
              <a:t>) </a:t>
            </a:r>
            <a:r>
              <a:rPr lang="en-US" dirty="0">
                <a:solidFill>
                  <a:schemeClr val="bg2">
                    <a:lumMod val="25000"/>
                  </a:schemeClr>
                </a:solidFill>
              </a:rPr>
              <a:t>into it, to go with them to Tarshish, away from the presence of Yahweh” (Jon. 1:3).</a:t>
            </a:r>
          </a:p>
          <a:p>
            <a:r>
              <a:rPr lang="en-US" dirty="0">
                <a:solidFill>
                  <a:schemeClr val="bg2">
                    <a:lumMod val="25000"/>
                  </a:schemeClr>
                </a:solidFill>
              </a:rPr>
              <a:t>“But Jonah had </a:t>
            </a:r>
            <a:r>
              <a:rPr lang="en-US" dirty="0">
                <a:solidFill>
                  <a:schemeClr val="accent2"/>
                </a:solidFill>
              </a:rPr>
              <a:t>gone down (</a:t>
            </a:r>
            <a:r>
              <a:rPr lang="he-IL" b="0" i="0" dirty="0">
                <a:solidFill>
                  <a:schemeClr val="accent2"/>
                </a:solidFill>
                <a:effectLst/>
              </a:rPr>
              <a:t>יָרַד</a:t>
            </a:r>
            <a:r>
              <a:rPr lang="en-US" b="0" i="0" dirty="0">
                <a:solidFill>
                  <a:schemeClr val="accent2"/>
                </a:solidFill>
                <a:effectLst/>
              </a:rPr>
              <a:t>, </a:t>
            </a:r>
            <a:r>
              <a:rPr lang="en-US" i="1" dirty="0" err="1">
                <a:solidFill>
                  <a:schemeClr val="accent2"/>
                </a:solidFill>
              </a:rPr>
              <a:t>yarad</a:t>
            </a:r>
            <a:r>
              <a:rPr lang="en-US" dirty="0">
                <a:solidFill>
                  <a:schemeClr val="accent2"/>
                </a:solidFill>
              </a:rPr>
              <a:t>) </a:t>
            </a:r>
            <a:r>
              <a:rPr lang="en-US" dirty="0">
                <a:solidFill>
                  <a:schemeClr val="bg2">
                    <a:lumMod val="25000"/>
                  </a:schemeClr>
                </a:solidFill>
              </a:rPr>
              <a:t>into the inner part of the ship and had lain down and was fast asleep” (Jon. 1:5c).</a:t>
            </a:r>
          </a:p>
        </p:txBody>
      </p:sp>
      <p:pic>
        <p:nvPicPr>
          <p:cNvPr id="4" name="Picture 3" descr="Logo&#10;&#10;Description automatically generated">
            <a:extLst>
              <a:ext uri="{FF2B5EF4-FFF2-40B4-BE49-F238E27FC236}">
                <a16:creationId xmlns:a16="http://schemas.microsoft.com/office/drawing/2014/main" id="{7D8592C2-C932-4037-B3FC-739CE075AD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3083081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00801-ECC0-4CAC-8DE3-93736C27041D}"/>
              </a:ext>
            </a:extLst>
          </p:cNvPr>
          <p:cNvSpPr>
            <a:spLocks noGrp="1"/>
          </p:cNvSpPr>
          <p:nvPr>
            <p:ph type="title"/>
          </p:nvPr>
        </p:nvSpPr>
        <p:spPr/>
        <p:txBody>
          <a:bodyPr>
            <a:normAutofit fontScale="90000"/>
          </a:bodyPr>
          <a:lstStyle/>
          <a:p>
            <a:r>
              <a:rPr lang="en-US" dirty="0"/>
              <a:t>The Response of Yahweh:</a:t>
            </a:r>
            <a:br>
              <a:rPr lang="en-US" dirty="0"/>
            </a:br>
            <a:r>
              <a:rPr lang="en-US" dirty="0"/>
              <a:t>The </a:t>
            </a:r>
            <a:r>
              <a:rPr lang="en-US" dirty="0" err="1"/>
              <a:t>Leitwort</a:t>
            </a:r>
            <a:r>
              <a:rPr lang="en-US" dirty="0"/>
              <a:t> of Judgment-Hurling</a:t>
            </a:r>
          </a:p>
        </p:txBody>
      </p:sp>
      <p:sp>
        <p:nvSpPr>
          <p:cNvPr id="3" name="Content Placeholder 2">
            <a:extLst>
              <a:ext uri="{FF2B5EF4-FFF2-40B4-BE49-F238E27FC236}">
                <a16:creationId xmlns:a16="http://schemas.microsoft.com/office/drawing/2014/main" id="{9603C9D9-4D1D-47C8-8EC9-0B4E78D67967}"/>
              </a:ext>
            </a:extLst>
          </p:cNvPr>
          <p:cNvSpPr>
            <a:spLocks noGrp="1"/>
          </p:cNvSpPr>
          <p:nvPr>
            <p:ph idx="1"/>
          </p:nvPr>
        </p:nvSpPr>
        <p:spPr/>
        <p:txBody>
          <a:bodyPr>
            <a:normAutofit fontScale="92500" lnSpcReduction="10000"/>
          </a:bodyPr>
          <a:lstStyle/>
          <a:p>
            <a:r>
              <a:rPr lang="en-US" dirty="0">
                <a:solidFill>
                  <a:schemeClr val="bg2">
                    <a:lumMod val="25000"/>
                  </a:schemeClr>
                </a:solidFill>
              </a:rPr>
              <a:t>“But Yahweh </a:t>
            </a:r>
            <a:r>
              <a:rPr lang="en-US" dirty="0">
                <a:solidFill>
                  <a:schemeClr val="accent2"/>
                </a:solidFill>
              </a:rPr>
              <a:t>hurled (</a:t>
            </a:r>
            <a:r>
              <a:rPr lang="he-IL" b="0" i="0" dirty="0">
                <a:solidFill>
                  <a:schemeClr val="accent2"/>
                </a:solidFill>
                <a:effectLst/>
              </a:rPr>
              <a:t>הֵטִ֤יל</a:t>
            </a:r>
            <a:r>
              <a:rPr lang="en-US" b="0" i="0" dirty="0">
                <a:solidFill>
                  <a:schemeClr val="accent2"/>
                </a:solidFill>
                <a:effectLst/>
              </a:rPr>
              <a:t>, </a:t>
            </a:r>
            <a:r>
              <a:rPr lang="en-US" b="0" i="1" dirty="0" err="1">
                <a:solidFill>
                  <a:schemeClr val="accent2"/>
                </a:solidFill>
                <a:effectLst/>
              </a:rPr>
              <a:t>hetil</a:t>
            </a:r>
            <a:r>
              <a:rPr lang="en-US" dirty="0">
                <a:solidFill>
                  <a:schemeClr val="accent2"/>
                </a:solidFill>
              </a:rPr>
              <a:t>) </a:t>
            </a:r>
            <a:r>
              <a:rPr lang="en-US" dirty="0">
                <a:solidFill>
                  <a:schemeClr val="bg2">
                    <a:lumMod val="25000"/>
                  </a:schemeClr>
                </a:solidFill>
              </a:rPr>
              <a:t>a great wind upon the sea, and there was a mighty tempest on the sea, so that the ship threatened to break up. Then the mariners were afraid, and each cried out to his god. </a:t>
            </a:r>
            <a:r>
              <a:rPr lang="en-US" dirty="0">
                <a:solidFill>
                  <a:schemeClr val="accent2"/>
                </a:solidFill>
              </a:rPr>
              <a:t>And they hurled (</a:t>
            </a:r>
            <a:r>
              <a:rPr lang="he-IL" b="0" i="0" dirty="0">
                <a:solidFill>
                  <a:schemeClr val="accent2"/>
                </a:solidFill>
                <a:effectLst/>
              </a:rPr>
              <a:t>וַיָּטִ֨לוּ</a:t>
            </a:r>
            <a:r>
              <a:rPr lang="en-US" b="0" i="0" dirty="0">
                <a:solidFill>
                  <a:schemeClr val="accent2"/>
                </a:solidFill>
                <a:effectLst/>
              </a:rPr>
              <a:t>, </a:t>
            </a:r>
            <a:r>
              <a:rPr lang="en-US" b="0" i="1" dirty="0" err="1">
                <a:solidFill>
                  <a:schemeClr val="accent2"/>
                </a:solidFill>
                <a:effectLst/>
              </a:rPr>
              <a:t>vayyatilu</a:t>
            </a:r>
            <a:r>
              <a:rPr lang="en-US" b="0" i="0" dirty="0">
                <a:solidFill>
                  <a:schemeClr val="accent2"/>
                </a:solidFill>
                <a:effectLst/>
              </a:rPr>
              <a:t>)</a:t>
            </a:r>
            <a:r>
              <a:rPr lang="en-US" dirty="0">
                <a:solidFill>
                  <a:schemeClr val="accent2"/>
                </a:solidFill>
              </a:rPr>
              <a:t> </a:t>
            </a:r>
            <a:r>
              <a:rPr lang="en-US" dirty="0">
                <a:solidFill>
                  <a:schemeClr val="bg2">
                    <a:lumMod val="25000"/>
                  </a:schemeClr>
                </a:solidFill>
              </a:rPr>
              <a:t>the cargo that was in the ship into the sea to lighten it for them” (Jon. 1:4-5b).</a:t>
            </a:r>
          </a:p>
          <a:p>
            <a:r>
              <a:rPr lang="en-US" dirty="0">
                <a:solidFill>
                  <a:schemeClr val="bg2">
                    <a:lumMod val="25000"/>
                  </a:schemeClr>
                </a:solidFill>
              </a:rPr>
              <a:t>“He said to them, ‘Pick me up </a:t>
            </a:r>
            <a:r>
              <a:rPr lang="en-US" dirty="0">
                <a:solidFill>
                  <a:schemeClr val="accent2"/>
                </a:solidFill>
              </a:rPr>
              <a:t>and hurl me (</a:t>
            </a:r>
            <a:r>
              <a:rPr lang="he-IL" b="0" i="0" dirty="0">
                <a:solidFill>
                  <a:schemeClr val="accent2"/>
                </a:solidFill>
                <a:effectLst/>
              </a:rPr>
              <a:t>וַהֲטִילֻ֣נִי</a:t>
            </a:r>
            <a:r>
              <a:rPr lang="en-US" b="0" i="0" dirty="0">
                <a:solidFill>
                  <a:schemeClr val="accent2"/>
                </a:solidFill>
                <a:effectLst/>
              </a:rPr>
              <a:t>, </a:t>
            </a:r>
            <a:r>
              <a:rPr lang="en-US" b="0" i="1" dirty="0" err="1">
                <a:solidFill>
                  <a:schemeClr val="accent2"/>
                </a:solidFill>
                <a:effectLst/>
              </a:rPr>
              <a:t>vahatiluni</a:t>
            </a:r>
            <a:r>
              <a:rPr lang="en-US" b="0" i="0" dirty="0">
                <a:solidFill>
                  <a:schemeClr val="accent2"/>
                </a:solidFill>
                <a:effectLst/>
              </a:rPr>
              <a:t>) </a:t>
            </a:r>
            <a:r>
              <a:rPr lang="en-US" dirty="0">
                <a:solidFill>
                  <a:schemeClr val="bg2">
                    <a:lumMod val="25000"/>
                  </a:schemeClr>
                </a:solidFill>
              </a:rPr>
              <a:t>into the sea; then the sea will quiet down for you, for I know it is because of me that this great tempest has come upon you’” (Jon. 1:12).</a:t>
            </a:r>
          </a:p>
          <a:p>
            <a:r>
              <a:rPr lang="en-US" dirty="0">
                <a:solidFill>
                  <a:schemeClr val="bg2">
                    <a:lumMod val="25000"/>
                  </a:schemeClr>
                </a:solidFill>
              </a:rPr>
              <a:t>“So they picked up Jonah </a:t>
            </a:r>
            <a:r>
              <a:rPr lang="en-US" dirty="0">
                <a:solidFill>
                  <a:schemeClr val="accent2"/>
                </a:solidFill>
              </a:rPr>
              <a:t>and hurled him (</a:t>
            </a:r>
            <a:r>
              <a:rPr lang="he-IL" b="0" i="0" dirty="0">
                <a:solidFill>
                  <a:schemeClr val="accent2"/>
                </a:solidFill>
                <a:effectLst/>
              </a:rPr>
              <a:t>וַיְטִלֻ֖הוּ</a:t>
            </a:r>
            <a:r>
              <a:rPr lang="en-US" b="0" i="0" dirty="0">
                <a:solidFill>
                  <a:schemeClr val="accent2"/>
                </a:solidFill>
                <a:effectLst/>
              </a:rPr>
              <a:t>, </a:t>
            </a:r>
            <a:r>
              <a:rPr lang="en-US" b="0" i="1" dirty="0" err="1">
                <a:solidFill>
                  <a:schemeClr val="accent2"/>
                </a:solidFill>
                <a:effectLst/>
              </a:rPr>
              <a:t>vaytiluhu</a:t>
            </a:r>
            <a:r>
              <a:rPr lang="en-US" b="0" i="0" dirty="0">
                <a:solidFill>
                  <a:schemeClr val="accent2"/>
                </a:solidFill>
                <a:effectLst/>
              </a:rPr>
              <a:t>)</a:t>
            </a:r>
            <a:r>
              <a:rPr lang="en-US" dirty="0">
                <a:solidFill>
                  <a:schemeClr val="bg2">
                    <a:lumMod val="25000"/>
                  </a:schemeClr>
                </a:solidFill>
              </a:rPr>
              <a:t> into the sea, and the sea ceased from its raging” (Jon. 1:15).</a:t>
            </a:r>
          </a:p>
        </p:txBody>
      </p:sp>
      <p:pic>
        <p:nvPicPr>
          <p:cNvPr id="4" name="Picture 3" descr="Logo&#10;&#10;Description automatically generated">
            <a:extLst>
              <a:ext uri="{FF2B5EF4-FFF2-40B4-BE49-F238E27FC236}">
                <a16:creationId xmlns:a16="http://schemas.microsoft.com/office/drawing/2014/main" id="{173CA639-C829-4DB7-808C-E682A2A993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226140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BEB47-3B14-4FDA-B5A7-08650887771F}"/>
              </a:ext>
            </a:extLst>
          </p:cNvPr>
          <p:cNvSpPr>
            <a:spLocks noGrp="1"/>
          </p:cNvSpPr>
          <p:nvPr>
            <p:ph type="title"/>
          </p:nvPr>
        </p:nvSpPr>
        <p:spPr/>
        <p:txBody>
          <a:bodyPr>
            <a:normAutofit fontScale="90000"/>
          </a:bodyPr>
          <a:lstStyle/>
          <a:p>
            <a:r>
              <a:rPr lang="en-US" dirty="0"/>
              <a:t>The Waters of Judgment Against Jonah:</a:t>
            </a:r>
            <a:br>
              <a:rPr lang="en-US" dirty="0"/>
            </a:br>
            <a:r>
              <a:rPr lang="en-US" dirty="0"/>
              <a:t>The Recapitulated Primordial Depths</a:t>
            </a:r>
          </a:p>
        </p:txBody>
      </p:sp>
      <p:sp>
        <p:nvSpPr>
          <p:cNvPr id="3" name="Content Placeholder 2">
            <a:extLst>
              <a:ext uri="{FF2B5EF4-FFF2-40B4-BE49-F238E27FC236}">
                <a16:creationId xmlns:a16="http://schemas.microsoft.com/office/drawing/2014/main" id="{5D0DCC33-C566-4A8D-9463-182813EE999B}"/>
              </a:ext>
            </a:extLst>
          </p:cNvPr>
          <p:cNvSpPr>
            <a:spLocks noGrp="1"/>
          </p:cNvSpPr>
          <p:nvPr>
            <p:ph idx="1"/>
          </p:nvPr>
        </p:nvSpPr>
        <p:spPr>
          <a:xfrm>
            <a:off x="1295402" y="2579621"/>
            <a:ext cx="9601196" cy="3318936"/>
          </a:xfrm>
        </p:spPr>
        <p:txBody>
          <a:bodyPr>
            <a:normAutofit fontScale="92500" lnSpcReduction="20000"/>
          </a:bodyPr>
          <a:lstStyle/>
          <a:p>
            <a:r>
              <a:rPr lang="en-US" dirty="0">
                <a:solidFill>
                  <a:schemeClr val="bg2">
                    <a:lumMod val="25000"/>
                  </a:schemeClr>
                </a:solidFill>
              </a:rPr>
              <a:t>“For You cast me into the </a:t>
            </a:r>
            <a:r>
              <a:rPr lang="en-US" dirty="0">
                <a:solidFill>
                  <a:schemeClr val="accent2"/>
                </a:solidFill>
              </a:rPr>
              <a:t>deep (</a:t>
            </a:r>
            <a:r>
              <a:rPr lang="he-IL" b="0" i="0" dirty="0">
                <a:solidFill>
                  <a:schemeClr val="accent2"/>
                </a:solidFill>
                <a:effectLst/>
              </a:rPr>
              <a:t>מְצוּלָה</a:t>
            </a:r>
            <a:r>
              <a:rPr lang="en-US" b="0" i="0" dirty="0">
                <a:solidFill>
                  <a:schemeClr val="accent2"/>
                </a:solidFill>
                <a:effectLst/>
              </a:rPr>
              <a:t>, </a:t>
            </a:r>
            <a:r>
              <a:rPr lang="en-US" b="0" i="1" dirty="0" err="1">
                <a:solidFill>
                  <a:schemeClr val="accent2"/>
                </a:solidFill>
                <a:effectLst/>
              </a:rPr>
              <a:t>metsulah</a:t>
            </a:r>
            <a:r>
              <a:rPr lang="en-US" b="0" i="0" dirty="0">
                <a:solidFill>
                  <a:schemeClr val="accent2"/>
                </a:solidFill>
                <a:effectLst/>
              </a:rPr>
              <a:t>)</a:t>
            </a:r>
            <a:r>
              <a:rPr lang="en-US" dirty="0">
                <a:solidFill>
                  <a:schemeClr val="bg2">
                    <a:lumMod val="25000"/>
                  </a:schemeClr>
                </a:solidFill>
              </a:rPr>
              <a:t>, into </a:t>
            </a:r>
            <a:r>
              <a:rPr lang="en-US" dirty="0">
                <a:solidFill>
                  <a:schemeClr val="accent2"/>
                </a:solidFill>
              </a:rPr>
              <a:t>the heart of the seas (</a:t>
            </a:r>
            <a:r>
              <a:rPr lang="he-IL" b="0" i="0" dirty="0">
                <a:solidFill>
                  <a:schemeClr val="accent2"/>
                </a:solidFill>
                <a:effectLst/>
              </a:rPr>
              <a:t>בִּלְבַב יַמִּים</a:t>
            </a:r>
            <a:r>
              <a:rPr lang="en-US" b="0" i="0" dirty="0">
                <a:solidFill>
                  <a:schemeClr val="accent2"/>
                </a:solidFill>
                <a:effectLst/>
              </a:rPr>
              <a:t>, </a:t>
            </a:r>
            <a:r>
              <a:rPr lang="en-US" b="0" i="1" dirty="0" err="1">
                <a:solidFill>
                  <a:schemeClr val="accent2"/>
                </a:solidFill>
                <a:effectLst/>
              </a:rPr>
              <a:t>bilbab</a:t>
            </a:r>
            <a:r>
              <a:rPr lang="en-US" b="0" i="1" dirty="0">
                <a:solidFill>
                  <a:schemeClr val="accent2"/>
                </a:solidFill>
                <a:effectLst/>
              </a:rPr>
              <a:t> </a:t>
            </a:r>
            <a:r>
              <a:rPr lang="en-US" b="0" i="1" dirty="0" err="1">
                <a:solidFill>
                  <a:schemeClr val="accent2"/>
                </a:solidFill>
                <a:effectLst/>
              </a:rPr>
              <a:t>yammim</a:t>
            </a:r>
            <a:r>
              <a:rPr lang="en-US" b="0" i="0" dirty="0">
                <a:solidFill>
                  <a:schemeClr val="accent2"/>
                </a:solidFill>
                <a:effectLst/>
              </a:rPr>
              <a:t>)</a:t>
            </a:r>
            <a:r>
              <a:rPr lang="en-US" dirty="0">
                <a:solidFill>
                  <a:schemeClr val="bg2">
                    <a:lumMod val="25000"/>
                  </a:schemeClr>
                </a:solidFill>
              </a:rPr>
              <a:t>, and the flood surrounded me; all Your waves and Your billows passed over me. Then I said, ‘I am driven away from your sight; yet I shall again look upon Your holy temple.’ The waters closed in over me to take my life; the </a:t>
            </a:r>
            <a:r>
              <a:rPr lang="en-US" dirty="0">
                <a:solidFill>
                  <a:schemeClr val="accent2"/>
                </a:solidFill>
              </a:rPr>
              <a:t>deep (</a:t>
            </a:r>
            <a:r>
              <a:rPr lang="he-IL" b="0" i="0" dirty="0">
                <a:solidFill>
                  <a:schemeClr val="accent2"/>
                </a:solidFill>
                <a:effectLst/>
              </a:rPr>
              <a:t>תְּהֹום</a:t>
            </a:r>
            <a:r>
              <a:rPr lang="en-US" b="0" i="0" dirty="0">
                <a:solidFill>
                  <a:schemeClr val="accent2"/>
                </a:solidFill>
                <a:effectLst/>
              </a:rPr>
              <a:t>, </a:t>
            </a:r>
            <a:r>
              <a:rPr lang="en-US" b="0" i="1" dirty="0" err="1">
                <a:solidFill>
                  <a:schemeClr val="accent2"/>
                </a:solidFill>
                <a:effectLst/>
              </a:rPr>
              <a:t>tehom</a:t>
            </a:r>
            <a:r>
              <a:rPr lang="en-US" b="0" i="0" dirty="0">
                <a:solidFill>
                  <a:schemeClr val="accent2"/>
                </a:solidFill>
                <a:effectLst/>
              </a:rPr>
              <a:t>)</a:t>
            </a:r>
            <a:r>
              <a:rPr lang="en-US" dirty="0">
                <a:solidFill>
                  <a:schemeClr val="accent2"/>
                </a:solidFill>
              </a:rPr>
              <a:t> </a:t>
            </a:r>
            <a:r>
              <a:rPr lang="en-US" dirty="0">
                <a:solidFill>
                  <a:schemeClr val="bg2">
                    <a:lumMod val="10000"/>
                  </a:schemeClr>
                </a:solidFill>
              </a:rPr>
              <a:t>surrounded me; </a:t>
            </a:r>
            <a:r>
              <a:rPr lang="en-US" dirty="0">
                <a:solidFill>
                  <a:schemeClr val="accent2"/>
                </a:solidFill>
              </a:rPr>
              <a:t>weeds (</a:t>
            </a:r>
            <a:r>
              <a:rPr lang="he-IL" b="0" i="0" dirty="0">
                <a:solidFill>
                  <a:schemeClr val="accent2"/>
                </a:solidFill>
                <a:effectLst/>
              </a:rPr>
              <a:t>סוּף</a:t>
            </a:r>
            <a:r>
              <a:rPr lang="en-US" b="0" i="0" dirty="0">
                <a:solidFill>
                  <a:schemeClr val="accent2"/>
                </a:solidFill>
                <a:effectLst/>
              </a:rPr>
              <a:t>, </a:t>
            </a:r>
            <a:r>
              <a:rPr lang="en-US" sz="2400" b="0" i="1" dirty="0" err="1">
                <a:solidFill>
                  <a:schemeClr val="accent2"/>
                </a:solidFill>
                <a:effectLst/>
              </a:rPr>
              <a:t>sūf</a:t>
            </a:r>
            <a:r>
              <a:rPr lang="en-US" dirty="0">
                <a:solidFill>
                  <a:schemeClr val="accent2"/>
                </a:solidFill>
              </a:rPr>
              <a:t>)</a:t>
            </a:r>
            <a:r>
              <a:rPr lang="en-US" b="0" i="0" dirty="0">
                <a:solidFill>
                  <a:schemeClr val="accent2"/>
                </a:solidFill>
                <a:effectLst/>
              </a:rPr>
              <a:t> </a:t>
            </a:r>
            <a:r>
              <a:rPr lang="en-US" dirty="0">
                <a:solidFill>
                  <a:schemeClr val="bg2">
                    <a:lumMod val="25000"/>
                  </a:schemeClr>
                </a:solidFill>
              </a:rPr>
              <a:t>were wrapped around my head” (Jon. 2:3-5).</a:t>
            </a:r>
          </a:p>
          <a:p>
            <a:pPr lvl="1"/>
            <a:r>
              <a:rPr lang="en-US" dirty="0">
                <a:solidFill>
                  <a:schemeClr val="bg2">
                    <a:lumMod val="25000"/>
                  </a:schemeClr>
                </a:solidFill>
              </a:rPr>
              <a:t>Compare </a:t>
            </a:r>
            <a:r>
              <a:rPr lang="he-IL" b="0" i="0" dirty="0">
                <a:solidFill>
                  <a:schemeClr val="bg2">
                    <a:lumMod val="25000"/>
                  </a:schemeClr>
                </a:solidFill>
                <a:effectLst/>
              </a:rPr>
              <a:t>מְצוּלָה</a:t>
            </a:r>
            <a:r>
              <a:rPr lang="en-US" b="0" i="0" dirty="0">
                <a:solidFill>
                  <a:schemeClr val="bg2">
                    <a:lumMod val="25000"/>
                  </a:schemeClr>
                </a:solidFill>
                <a:effectLst/>
              </a:rPr>
              <a:t> (</a:t>
            </a:r>
            <a:r>
              <a:rPr lang="en-US" b="0" i="1" dirty="0" err="1">
                <a:solidFill>
                  <a:schemeClr val="bg2">
                    <a:lumMod val="25000"/>
                  </a:schemeClr>
                </a:solidFill>
                <a:effectLst/>
              </a:rPr>
              <a:t>metsulah</a:t>
            </a:r>
            <a:r>
              <a:rPr lang="en-US" dirty="0">
                <a:solidFill>
                  <a:schemeClr val="bg2">
                    <a:lumMod val="25000"/>
                  </a:schemeClr>
                </a:solidFill>
              </a:rPr>
              <a:t>) to Gen. 7:11; 21-23 and Ex. 15:5; 8</a:t>
            </a:r>
          </a:p>
          <a:p>
            <a:pPr lvl="1"/>
            <a:r>
              <a:rPr lang="en-US" dirty="0">
                <a:solidFill>
                  <a:schemeClr val="bg2">
                    <a:lumMod val="25000"/>
                  </a:schemeClr>
                </a:solidFill>
              </a:rPr>
              <a:t>Compare </a:t>
            </a:r>
            <a:r>
              <a:rPr lang="he-IL" b="0" i="0" dirty="0">
                <a:solidFill>
                  <a:schemeClr val="bg2">
                    <a:lumMod val="25000"/>
                  </a:schemeClr>
                </a:solidFill>
                <a:effectLst/>
              </a:rPr>
              <a:t>בִּלְבַב יַמִּים</a:t>
            </a:r>
            <a:r>
              <a:rPr lang="en-US" b="0" i="0" dirty="0">
                <a:solidFill>
                  <a:schemeClr val="bg2">
                    <a:lumMod val="25000"/>
                  </a:schemeClr>
                </a:solidFill>
                <a:effectLst/>
              </a:rPr>
              <a:t> (</a:t>
            </a:r>
            <a:r>
              <a:rPr lang="en-US" b="0" i="1" dirty="0" err="1">
                <a:solidFill>
                  <a:schemeClr val="bg2">
                    <a:lumMod val="25000"/>
                  </a:schemeClr>
                </a:solidFill>
                <a:effectLst/>
              </a:rPr>
              <a:t>bilbab</a:t>
            </a:r>
            <a:r>
              <a:rPr lang="en-US" b="0" i="1" dirty="0">
                <a:solidFill>
                  <a:schemeClr val="bg2">
                    <a:lumMod val="25000"/>
                  </a:schemeClr>
                </a:solidFill>
                <a:effectLst/>
              </a:rPr>
              <a:t> </a:t>
            </a:r>
            <a:r>
              <a:rPr lang="en-US" b="0" i="1" dirty="0" err="1">
                <a:solidFill>
                  <a:schemeClr val="bg2">
                    <a:lumMod val="25000"/>
                  </a:schemeClr>
                </a:solidFill>
                <a:effectLst/>
              </a:rPr>
              <a:t>yammim</a:t>
            </a:r>
            <a:r>
              <a:rPr lang="en-US" dirty="0">
                <a:solidFill>
                  <a:schemeClr val="bg2">
                    <a:lumMod val="25000"/>
                  </a:schemeClr>
                </a:solidFill>
              </a:rPr>
              <a:t>) to Ex. 15:8 (</a:t>
            </a:r>
            <a:r>
              <a:rPr lang="he-IL" b="0" i="0" dirty="0">
                <a:solidFill>
                  <a:srgbClr val="001320"/>
                </a:solidFill>
                <a:effectLst/>
              </a:rPr>
              <a:t>בְּלֶב־יָֽם</a:t>
            </a:r>
            <a:r>
              <a:rPr lang="en-US" b="0" i="0" dirty="0">
                <a:solidFill>
                  <a:srgbClr val="001320"/>
                </a:solidFill>
                <a:effectLst/>
              </a:rPr>
              <a:t>)</a:t>
            </a:r>
          </a:p>
          <a:p>
            <a:pPr lvl="1"/>
            <a:r>
              <a:rPr lang="en-US" dirty="0">
                <a:solidFill>
                  <a:srgbClr val="001320"/>
                </a:solidFill>
              </a:rPr>
              <a:t>Jonah was cast into the </a:t>
            </a:r>
            <a:r>
              <a:rPr lang="en-US" i="1" dirty="0" err="1">
                <a:solidFill>
                  <a:srgbClr val="001320"/>
                </a:solidFill>
              </a:rPr>
              <a:t>tehom</a:t>
            </a:r>
            <a:r>
              <a:rPr lang="en-US" i="1" dirty="0">
                <a:solidFill>
                  <a:srgbClr val="001320"/>
                </a:solidFill>
              </a:rPr>
              <a:t> </a:t>
            </a:r>
            <a:r>
              <a:rPr lang="en-US" dirty="0">
                <a:solidFill>
                  <a:srgbClr val="001320"/>
                </a:solidFill>
              </a:rPr>
              <a:t>of judgement, the very waters that flooded the pre-Creation state, the then-world, and the host of Pharoah. Not only this, but Jonah sinks into the  reeds, calling back to the Sea of Reads, to recapitulate the Exodus judgement! </a:t>
            </a:r>
            <a:endParaRPr lang="en-US" dirty="0">
              <a:solidFill>
                <a:schemeClr val="bg2">
                  <a:lumMod val="25000"/>
                </a:schemeClr>
              </a:solidFill>
            </a:endParaRPr>
          </a:p>
        </p:txBody>
      </p:sp>
      <p:pic>
        <p:nvPicPr>
          <p:cNvPr id="5" name="Picture 4" descr="Logo&#10;&#10;Description automatically generated">
            <a:extLst>
              <a:ext uri="{FF2B5EF4-FFF2-40B4-BE49-F238E27FC236}">
                <a16:creationId xmlns:a16="http://schemas.microsoft.com/office/drawing/2014/main" id="{7F33A61F-2A21-4B5F-A5B9-EDD3107B87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143449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4B84A-C175-40DA-A023-D0F49F7A5784}"/>
              </a:ext>
            </a:extLst>
          </p:cNvPr>
          <p:cNvSpPr>
            <a:spLocks noGrp="1"/>
          </p:cNvSpPr>
          <p:nvPr>
            <p:ph type="title"/>
          </p:nvPr>
        </p:nvSpPr>
        <p:spPr/>
        <p:txBody>
          <a:bodyPr>
            <a:normAutofit fontScale="90000"/>
          </a:bodyPr>
          <a:lstStyle/>
          <a:p>
            <a:r>
              <a:rPr lang="en-US" dirty="0"/>
              <a:t>The Appeasement of Yahweh:</a:t>
            </a:r>
            <a:br>
              <a:rPr lang="en-US" dirty="0"/>
            </a:br>
            <a:r>
              <a:rPr lang="en-US" dirty="0"/>
              <a:t>The Salvific Ceasing of the Storm</a:t>
            </a:r>
          </a:p>
        </p:txBody>
      </p:sp>
      <p:sp>
        <p:nvSpPr>
          <p:cNvPr id="3" name="Content Placeholder 2">
            <a:extLst>
              <a:ext uri="{FF2B5EF4-FFF2-40B4-BE49-F238E27FC236}">
                <a16:creationId xmlns:a16="http://schemas.microsoft.com/office/drawing/2014/main" id="{30AADFD7-D297-49D9-AC94-C84C71286D85}"/>
              </a:ext>
            </a:extLst>
          </p:cNvPr>
          <p:cNvSpPr>
            <a:spLocks noGrp="1"/>
          </p:cNvSpPr>
          <p:nvPr>
            <p:ph idx="1"/>
          </p:nvPr>
        </p:nvSpPr>
        <p:spPr/>
        <p:txBody>
          <a:bodyPr>
            <a:normAutofit fontScale="92500" lnSpcReduction="20000"/>
          </a:bodyPr>
          <a:lstStyle/>
          <a:p>
            <a:r>
              <a:rPr lang="en-US" dirty="0"/>
              <a:t>“Nevertheless, the men rowed hard to get back to dry land </a:t>
            </a:r>
            <a:r>
              <a:rPr lang="en-US" dirty="0">
                <a:solidFill>
                  <a:schemeClr val="accent2"/>
                </a:solidFill>
              </a:rPr>
              <a:t>(</a:t>
            </a:r>
            <a:r>
              <a:rPr lang="he-IL" b="0" i="0" dirty="0">
                <a:solidFill>
                  <a:schemeClr val="accent2"/>
                </a:solidFill>
                <a:effectLst/>
              </a:rPr>
              <a:t>הַיַּבָּשָׁ֖ה</a:t>
            </a:r>
            <a:r>
              <a:rPr lang="en-US" b="0" i="0" dirty="0">
                <a:solidFill>
                  <a:schemeClr val="accent2"/>
                </a:solidFill>
                <a:effectLst/>
              </a:rPr>
              <a:t>, </a:t>
            </a:r>
            <a:r>
              <a:rPr lang="en-US" b="0" i="1" dirty="0">
                <a:solidFill>
                  <a:schemeClr val="accent2"/>
                </a:solidFill>
                <a:effectLst/>
              </a:rPr>
              <a:t>ha-</a:t>
            </a:r>
            <a:r>
              <a:rPr lang="en-US" b="0" i="1" dirty="0" err="1">
                <a:solidFill>
                  <a:schemeClr val="accent2"/>
                </a:solidFill>
                <a:effectLst/>
              </a:rPr>
              <a:t>yabbashah</a:t>
            </a:r>
            <a:r>
              <a:rPr lang="en-US" b="0" i="0" dirty="0">
                <a:solidFill>
                  <a:schemeClr val="accent2"/>
                </a:solidFill>
                <a:effectLst/>
              </a:rPr>
              <a:t>)</a:t>
            </a:r>
            <a:r>
              <a:rPr lang="en-US" dirty="0">
                <a:solidFill>
                  <a:schemeClr val="bg2">
                    <a:lumMod val="25000"/>
                  </a:schemeClr>
                </a:solidFill>
              </a:rPr>
              <a:t>,</a:t>
            </a:r>
            <a:r>
              <a:rPr lang="en-US" dirty="0">
                <a:solidFill>
                  <a:schemeClr val="accent2"/>
                </a:solidFill>
              </a:rPr>
              <a:t> </a:t>
            </a:r>
            <a:r>
              <a:rPr lang="en-US" dirty="0"/>
              <a:t>but they could not, for the sea grew more and more tempestuous against them. Therefore they called out to Yahweh, ‘O Yahweh, let us not perish for this man’s life, and lay not on us innocent blood, for you, O Yahweh, have done as it pleased you.’ So they picked up Jonah and hurled him into the sea, and </a:t>
            </a:r>
            <a:r>
              <a:rPr lang="en-US" dirty="0">
                <a:solidFill>
                  <a:schemeClr val="accent2"/>
                </a:solidFill>
              </a:rPr>
              <a:t>the sea ceased from its raging</a:t>
            </a:r>
            <a:r>
              <a:rPr lang="en-US" dirty="0"/>
              <a:t>. Then the mean feared Yahweh exceedingly, and </a:t>
            </a:r>
            <a:r>
              <a:rPr lang="en-US" dirty="0">
                <a:solidFill>
                  <a:schemeClr val="accent2"/>
                </a:solidFill>
              </a:rPr>
              <a:t>they offered a sacrifice </a:t>
            </a:r>
            <a:r>
              <a:rPr lang="en-US" dirty="0"/>
              <a:t>to Yahweh and made vows” (Jon. 1:13-16).</a:t>
            </a:r>
          </a:p>
          <a:p>
            <a:pPr lvl="1"/>
            <a:r>
              <a:rPr lang="en-US" dirty="0"/>
              <a:t>The heathens, by calling upon the covenant name of the Lord, become true priestly worshippers of Yahweh, thereby becoming Israelites in their own hearts (Rom. 2:28-29). Just as Noah, the sailors offer up a sacrifice to God in the form of Jonah. The blame is imputed onto Jonah, who is sacrificed into the waters of judgment for the deliverance of the converted-Gentiles by worship of the living God!</a:t>
            </a:r>
          </a:p>
        </p:txBody>
      </p:sp>
      <p:pic>
        <p:nvPicPr>
          <p:cNvPr id="4" name="Picture 3" descr="Logo&#10;&#10;Description automatically generated">
            <a:extLst>
              <a:ext uri="{FF2B5EF4-FFF2-40B4-BE49-F238E27FC236}">
                <a16:creationId xmlns:a16="http://schemas.microsoft.com/office/drawing/2014/main" id="{9D4A861D-97A5-4546-B609-516E953429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2102146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11095-244B-419E-8F56-561EBD1CFE50}"/>
              </a:ext>
            </a:extLst>
          </p:cNvPr>
          <p:cNvSpPr>
            <a:spLocks noGrp="1"/>
          </p:cNvSpPr>
          <p:nvPr>
            <p:ph type="title"/>
          </p:nvPr>
        </p:nvSpPr>
        <p:spPr/>
        <p:txBody>
          <a:bodyPr>
            <a:normAutofit fontScale="90000"/>
          </a:bodyPr>
          <a:lstStyle/>
          <a:p>
            <a:r>
              <a:rPr lang="en-US" dirty="0"/>
              <a:t>Presence of the </a:t>
            </a:r>
            <a:r>
              <a:rPr lang="en-US" i="1" dirty="0" err="1"/>
              <a:t>Ruach</a:t>
            </a:r>
            <a:r>
              <a:rPr lang="en-US" dirty="0"/>
              <a:t>-Spirit:</a:t>
            </a:r>
            <a:br>
              <a:rPr lang="en-US" dirty="0"/>
            </a:br>
            <a:r>
              <a:rPr lang="en-US" dirty="0"/>
              <a:t>Functions of Salvation and of Judgment</a:t>
            </a:r>
          </a:p>
        </p:txBody>
      </p:sp>
      <p:sp>
        <p:nvSpPr>
          <p:cNvPr id="3" name="Content Placeholder 2">
            <a:extLst>
              <a:ext uri="{FF2B5EF4-FFF2-40B4-BE49-F238E27FC236}">
                <a16:creationId xmlns:a16="http://schemas.microsoft.com/office/drawing/2014/main" id="{F33CE896-AC1D-42A8-B5AD-B1B95074FB1D}"/>
              </a:ext>
            </a:extLst>
          </p:cNvPr>
          <p:cNvSpPr>
            <a:spLocks noGrp="1"/>
          </p:cNvSpPr>
          <p:nvPr>
            <p:ph idx="1"/>
          </p:nvPr>
        </p:nvSpPr>
        <p:spPr/>
        <p:txBody>
          <a:bodyPr>
            <a:normAutofit fontScale="77500" lnSpcReduction="20000"/>
          </a:bodyPr>
          <a:lstStyle/>
          <a:p>
            <a:r>
              <a:rPr lang="en-US" dirty="0">
                <a:solidFill>
                  <a:schemeClr val="bg2">
                    <a:lumMod val="25000"/>
                  </a:schemeClr>
                </a:solidFill>
              </a:rPr>
              <a:t>“But Yahweh hurled a great </a:t>
            </a:r>
            <a:r>
              <a:rPr lang="en-US" dirty="0">
                <a:solidFill>
                  <a:schemeClr val="accent2"/>
                </a:solidFill>
              </a:rPr>
              <a:t>wind (</a:t>
            </a:r>
            <a:r>
              <a:rPr lang="he-IL" b="0" i="0" dirty="0">
                <a:solidFill>
                  <a:schemeClr val="accent2"/>
                </a:solidFill>
                <a:effectLst/>
              </a:rPr>
              <a:t>רֽוּחַ</a:t>
            </a:r>
            <a:r>
              <a:rPr lang="en-US" b="0" i="0" dirty="0">
                <a:solidFill>
                  <a:schemeClr val="accent2"/>
                </a:solidFill>
                <a:effectLst/>
              </a:rPr>
              <a:t>, </a:t>
            </a:r>
            <a:r>
              <a:rPr lang="en-US" b="0" i="1" dirty="0" err="1">
                <a:solidFill>
                  <a:schemeClr val="accent2"/>
                </a:solidFill>
                <a:effectLst/>
              </a:rPr>
              <a:t>ruach</a:t>
            </a:r>
            <a:r>
              <a:rPr lang="en-US" b="0" i="0" dirty="0">
                <a:solidFill>
                  <a:schemeClr val="accent2"/>
                </a:solidFill>
                <a:effectLst/>
              </a:rPr>
              <a:t>)</a:t>
            </a:r>
            <a:r>
              <a:rPr lang="en-US" dirty="0">
                <a:solidFill>
                  <a:schemeClr val="accent2"/>
                </a:solidFill>
              </a:rPr>
              <a:t> </a:t>
            </a:r>
            <a:r>
              <a:rPr lang="en-US" dirty="0">
                <a:solidFill>
                  <a:schemeClr val="bg2">
                    <a:lumMod val="25000"/>
                  </a:schemeClr>
                </a:solidFill>
              </a:rPr>
              <a:t>upon the sea, and there was a mighty tempest on the sea, so that the ship threatened to break up” (Jon. 1:4).</a:t>
            </a:r>
          </a:p>
          <a:p>
            <a:r>
              <a:rPr lang="en-US" dirty="0">
                <a:solidFill>
                  <a:schemeClr val="bg2">
                    <a:lumMod val="25000"/>
                  </a:schemeClr>
                </a:solidFill>
              </a:rPr>
              <a:t>“But it displeased Jonah exceedingly, and he was angry […] for I knew that You are a gracious God and merciful, slow to anger and abounding in steadfast love, and relenting from disaster. Therefore now, O Yahweh, please take my life from me, for it is better for me to die than to live’ […] When the sun rose, God appointed a scorching </a:t>
            </a:r>
            <a:r>
              <a:rPr lang="en-US" dirty="0">
                <a:solidFill>
                  <a:schemeClr val="accent2"/>
                </a:solidFill>
              </a:rPr>
              <a:t>east wind (</a:t>
            </a:r>
            <a:r>
              <a:rPr lang="he-IL" b="0" i="0" dirty="0">
                <a:solidFill>
                  <a:schemeClr val="accent2"/>
                </a:solidFill>
                <a:effectLst/>
              </a:rPr>
              <a:t>רוּחַ קָדִים</a:t>
            </a:r>
            <a:r>
              <a:rPr lang="en-US" dirty="0">
                <a:solidFill>
                  <a:schemeClr val="accent2"/>
                </a:solidFill>
              </a:rPr>
              <a:t>, </a:t>
            </a:r>
            <a:r>
              <a:rPr lang="en-US" i="1" dirty="0" err="1">
                <a:solidFill>
                  <a:schemeClr val="accent2"/>
                </a:solidFill>
              </a:rPr>
              <a:t>ruach</a:t>
            </a:r>
            <a:r>
              <a:rPr lang="en-US" i="1" dirty="0">
                <a:solidFill>
                  <a:schemeClr val="accent2"/>
                </a:solidFill>
              </a:rPr>
              <a:t> </a:t>
            </a:r>
            <a:r>
              <a:rPr lang="en-US" i="1" dirty="0" err="1">
                <a:solidFill>
                  <a:schemeClr val="accent2"/>
                </a:solidFill>
              </a:rPr>
              <a:t>qadim</a:t>
            </a:r>
            <a:r>
              <a:rPr lang="en-US" dirty="0">
                <a:solidFill>
                  <a:schemeClr val="accent2"/>
                </a:solidFill>
              </a:rPr>
              <a:t>)</a:t>
            </a:r>
            <a:r>
              <a:rPr lang="en-US" dirty="0">
                <a:solidFill>
                  <a:schemeClr val="bg2">
                    <a:lumMod val="25000"/>
                  </a:schemeClr>
                </a:solidFill>
              </a:rPr>
              <a:t>, and the sun beat down on the head of Jonah so that he was faint” (Jon. 4:1; 2b-3; 8).</a:t>
            </a:r>
          </a:p>
          <a:p>
            <a:pPr lvl="1"/>
            <a:r>
              <a:rPr lang="en-US" dirty="0">
                <a:solidFill>
                  <a:schemeClr val="bg2">
                    <a:lumMod val="25000"/>
                  </a:schemeClr>
                </a:solidFill>
              </a:rPr>
              <a:t>Jon. 4:8 LXX - </a:t>
            </a:r>
            <a:r>
              <a:rPr lang="el-GR" b="0" i="0" dirty="0">
                <a:solidFill>
                  <a:schemeClr val="bg2">
                    <a:lumMod val="25000"/>
                  </a:schemeClr>
                </a:solidFill>
                <a:effectLst/>
              </a:rPr>
              <a:t>καὶ προσέταξεν ὁ θεὸς πνεύματι καύσωνος</a:t>
            </a:r>
            <a:r>
              <a:rPr lang="en-US" b="0" i="0" dirty="0">
                <a:solidFill>
                  <a:schemeClr val="bg2">
                    <a:lumMod val="25000"/>
                  </a:schemeClr>
                </a:solidFill>
                <a:effectLst/>
              </a:rPr>
              <a:t>; </a:t>
            </a:r>
            <a:r>
              <a:rPr lang="en-US" dirty="0">
                <a:solidFill>
                  <a:schemeClr val="bg2">
                    <a:lumMod val="25000"/>
                  </a:schemeClr>
                </a:solidFill>
              </a:rPr>
              <a:t>literally translates as “God appointed a scorching Spirit”</a:t>
            </a:r>
          </a:p>
          <a:p>
            <a:r>
              <a:rPr lang="en-US" dirty="0">
                <a:solidFill>
                  <a:schemeClr val="bg2">
                    <a:lumMod val="25000"/>
                  </a:schemeClr>
                </a:solidFill>
              </a:rPr>
              <a:t>Jonah’s Hebrew name, </a:t>
            </a:r>
            <a:r>
              <a:rPr lang="he-IL" b="0" i="0" dirty="0">
                <a:solidFill>
                  <a:schemeClr val="bg2">
                    <a:lumMod val="25000"/>
                  </a:schemeClr>
                </a:solidFill>
                <a:effectLst/>
              </a:rPr>
              <a:t>יוֹנָה</a:t>
            </a:r>
            <a:r>
              <a:rPr lang="en-US" b="0" i="0" dirty="0">
                <a:solidFill>
                  <a:schemeClr val="bg2">
                    <a:lumMod val="25000"/>
                  </a:schemeClr>
                </a:solidFill>
                <a:effectLst/>
              </a:rPr>
              <a:t> (</a:t>
            </a:r>
            <a:r>
              <a:rPr lang="en-US" b="0" i="1" dirty="0">
                <a:solidFill>
                  <a:schemeClr val="bg2">
                    <a:lumMod val="25000"/>
                  </a:schemeClr>
                </a:solidFill>
                <a:effectLst/>
              </a:rPr>
              <a:t>Yonah</a:t>
            </a:r>
            <a:r>
              <a:rPr lang="en-US" b="0" i="0" dirty="0">
                <a:solidFill>
                  <a:schemeClr val="bg2">
                    <a:lumMod val="25000"/>
                  </a:schemeClr>
                </a:solidFill>
                <a:effectLst/>
              </a:rPr>
              <a:t>), literally means dove, </a:t>
            </a:r>
            <a:r>
              <a:rPr lang="he-IL" b="0" i="0" dirty="0">
                <a:solidFill>
                  <a:schemeClr val="bg2">
                    <a:lumMod val="25000"/>
                  </a:schemeClr>
                </a:solidFill>
                <a:effectLst/>
              </a:rPr>
              <a:t>יוֹנָה</a:t>
            </a:r>
            <a:r>
              <a:rPr lang="en-US" b="0" i="0" dirty="0">
                <a:solidFill>
                  <a:schemeClr val="bg2">
                    <a:lumMod val="25000"/>
                  </a:schemeClr>
                </a:solidFill>
                <a:effectLst/>
              </a:rPr>
              <a:t> (</a:t>
            </a:r>
            <a:r>
              <a:rPr lang="en-US" b="0" i="1" dirty="0" err="1">
                <a:solidFill>
                  <a:schemeClr val="bg2">
                    <a:lumMod val="25000"/>
                  </a:schemeClr>
                </a:solidFill>
                <a:effectLst/>
              </a:rPr>
              <a:t>yonah</a:t>
            </a:r>
            <a:r>
              <a:rPr lang="en-US" b="0" i="0" dirty="0">
                <a:solidFill>
                  <a:schemeClr val="bg2">
                    <a:lumMod val="25000"/>
                  </a:schemeClr>
                </a:solidFill>
                <a:effectLst/>
              </a:rPr>
              <a:t>)!</a:t>
            </a:r>
          </a:p>
          <a:p>
            <a:pPr lvl="1"/>
            <a:r>
              <a:rPr lang="en-US" dirty="0">
                <a:solidFill>
                  <a:schemeClr val="bg2">
                    <a:lumMod val="25000"/>
                  </a:schemeClr>
                </a:solidFill>
              </a:rPr>
              <a:t>Thus implying that, in three days, he will be raised from the torrents of watery death!</a:t>
            </a:r>
          </a:p>
        </p:txBody>
      </p:sp>
      <p:pic>
        <p:nvPicPr>
          <p:cNvPr id="4" name="Picture 3" descr="Logo&#10;&#10;Description automatically generated">
            <a:extLst>
              <a:ext uri="{FF2B5EF4-FFF2-40B4-BE49-F238E27FC236}">
                <a16:creationId xmlns:a16="http://schemas.microsoft.com/office/drawing/2014/main" id="{4B92142F-D390-49FF-AAA1-255A640F2B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771290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831B3-EBD4-4513-9BDC-98D456E5EC2A}"/>
              </a:ext>
            </a:extLst>
          </p:cNvPr>
          <p:cNvSpPr>
            <a:spLocks noGrp="1"/>
          </p:cNvSpPr>
          <p:nvPr>
            <p:ph type="title"/>
          </p:nvPr>
        </p:nvSpPr>
        <p:spPr/>
        <p:txBody>
          <a:bodyPr>
            <a:normAutofit fontScale="90000"/>
          </a:bodyPr>
          <a:lstStyle/>
          <a:p>
            <a:r>
              <a:rPr lang="en-US" dirty="0"/>
              <a:t>The Baptism of Jonah:</a:t>
            </a:r>
            <a:br>
              <a:rPr lang="en-US" dirty="0"/>
            </a:br>
            <a:r>
              <a:rPr lang="en-US" dirty="0"/>
              <a:t>His Resurrection and New Birth</a:t>
            </a:r>
          </a:p>
        </p:txBody>
      </p:sp>
      <p:sp>
        <p:nvSpPr>
          <p:cNvPr id="3" name="Content Placeholder 2">
            <a:extLst>
              <a:ext uri="{FF2B5EF4-FFF2-40B4-BE49-F238E27FC236}">
                <a16:creationId xmlns:a16="http://schemas.microsoft.com/office/drawing/2014/main" id="{7376CA01-5B89-4608-B5CC-2D5821C5954A}"/>
              </a:ext>
            </a:extLst>
          </p:cNvPr>
          <p:cNvSpPr>
            <a:spLocks noGrp="1"/>
          </p:cNvSpPr>
          <p:nvPr>
            <p:ph idx="1"/>
          </p:nvPr>
        </p:nvSpPr>
        <p:spPr/>
        <p:txBody>
          <a:bodyPr>
            <a:normAutofit fontScale="92500" lnSpcReduction="20000"/>
          </a:bodyPr>
          <a:lstStyle/>
          <a:p>
            <a:r>
              <a:rPr lang="en-US" sz="1800" dirty="0">
                <a:solidFill>
                  <a:schemeClr val="bg2">
                    <a:lumMod val="25000"/>
                  </a:schemeClr>
                </a:solidFill>
              </a:rPr>
              <a:t>“And Yahweh appointed a great </a:t>
            </a:r>
            <a:r>
              <a:rPr lang="en-US" sz="1800" dirty="0">
                <a:solidFill>
                  <a:schemeClr val="accent2"/>
                </a:solidFill>
              </a:rPr>
              <a:t>fish (</a:t>
            </a:r>
            <a:r>
              <a:rPr lang="he-IL" sz="1800" b="0" i="0" dirty="0">
                <a:solidFill>
                  <a:schemeClr val="accent2"/>
                </a:solidFill>
                <a:effectLst/>
              </a:rPr>
              <a:t>דָּג</a:t>
            </a:r>
            <a:r>
              <a:rPr lang="en-US" sz="1800" b="0" i="0" dirty="0">
                <a:solidFill>
                  <a:schemeClr val="accent2"/>
                </a:solidFill>
                <a:effectLst/>
              </a:rPr>
              <a:t>, </a:t>
            </a:r>
            <a:r>
              <a:rPr lang="en-US" sz="1800" b="1" i="1" dirty="0" err="1">
                <a:solidFill>
                  <a:schemeClr val="accent2"/>
                </a:solidFill>
                <a:effectLst/>
              </a:rPr>
              <a:t>dag</a:t>
            </a:r>
            <a:r>
              <a:rPr lang="en-US" sz="1800" dirty="0">
                <a:solidFill>
                  <a:schemeClr val="accent2"/>
                </a:solidFill>
              </a:rPr>
              <a:t>) </a:t>
            </a:r>
            <a:r>
              <a:rPr lang="en-US" sz="1800" dirty="0">
                <a:solidFill>
                  <a:schemeClr val="bg2">
                    <a:lumMod val="25000"/>
                  </a:schemeClr>
                </a:solidFill>
              </a:rPr>
              <a:t>to swallow up Jonah. And Jonah was </a:t>
            </a:r>
            <a:r>
              <a:rPr lang="en-US" sz="1800" dirty="0">
                <a:solidFill>
                  <a:schemeClr val="accent2"/>
                </a:solidFill>
              </a:rPr>
              <a:t>in the belly (</a:t>
            </a:r>
            <a:r>
              <a:rPr lang="he-IL" sz="1800" b="0" i="0" dirty="0">
                <a:solidFill>
                  <a:schemeClr val="accent2"/>
                </a:solidFill>
                <a:effectLst/>
              </a:rPr>
              <a:t>בִּמְעֵי</a:t>
            </a:r>
            <a:r>
              <a:rPr lang="en-US" sz="1800" b="0" i="0" dirty="0">
                <a:solidFill>
                  <a:schemeClr val="accent2"/>
                </a:solidFill>
                <a:effectLst/>
              </a:rPr>
              <a:t>, </a:t>
            </a:r>
            <a:r>
              <a:rPr lang="en-US" sz="1800" b="0" i="1" dirty="0" err="1">
                <a:solidFill>
                  <a:schemeClr val="accent2"/>
                </a:solidFill>
                <a:effectLst/>
              </a:rPr>
              <a:t>bimeh</a:t>
            </a:r>
            <a:r>
              <a:rPr lang="en-US" sz="1800" dirty="0">
                <a:solidFill>
                  <a:schemeClr val="accent2"/>
                </a:solidFill>
              </a:rPr>
              <a:t>) </a:t>
            </a:r>
            <a:r>
              <a:rPr lang="en-US" sz="1800" dirty="0">
                <a:solidFill>
                  <a:schemeClr val="bg2">
                    <a:lumMod val="25000"/>
                  </a:schemeClr>
                </a:solidFill>
              </a:rPr>
              <a:t>of </a:t>
            </a:r>
            <a:r>
              <a:rPr lang="en-US" sz="1800" dirty="0">
                <a:solidFill>
                  <a:schemeClr val="accent2"/>
                </a:solidFill>
              </a:rPr>
              <a:t>the fish (</a:t>
            </a:r>
            <a:r>
              <a:rPr lang="he-IL" sz="1800" b="0" i="0" dirty="0">
                <a:solidFill>
                  <a:schemeClr val="accent2"/>
                </a:solidFill>
                <a:effectLst/>
              </a:rPr>
              <a:t>הַדָּג</a:t>
            </a:r>
            <a:r>
              <a:rPr lang="en-US" sz="1800" b="0" i="0" dirty="0">
                <a:solidFill>
                  <a:schemeClr val="accent2"/>
                </a:solidFill>
                <a:effectLst/>
              </a:rPr>
              <a:t>, </a:t>
            </a:r>
            <a:r>
              <a:rPr lang="en-US" sz="1800" b="0" i="1" dirty="0">
                <a:solidFill>
                  <a:schemeClr val="accent2"/>
                </a:solidFill>
                <a:effectLst/>
              </a:rPr>
              <a:t>ha-</a:t>
            </a:r>
            <a:r>
              <a:rPr lang="en-US" sz="1800" b="1" i="1" dirty="0" err="1">
                <a:solidFill>
                  <a:schemeClr val="accent2"/>
                </a:solidFill>
                <a:effectLst/>
              </a:rPr>
              <a:t>dag</a:t>
            </a:r>
            <a:r>
              <a:rPr lang="en-US" sz="1800" b="0" i="0" dirty="0">
                <a:solidFill>
                  <a:schemeClr val="accent2"/>
                </a:solidFill>
                <a:effectLst/>
              </a:rPr>
              <a:t>) </a:t>
            </a:r>
            <a:r>
              <a:rPr lang="en-US" sz="1800" dirty="0">
                <a:solidFill>
                  <a:schemeClr val="bg2">
                    <a:lumMod val="25000"/>
                  </a:schemeClr>
                </a:solidFill>
              </a:rPr>
              <a:t>three days and three nights” (Jon. 1:17).</a:t>
            </a:r>
          </a:p>
          <a:p>
            <a:r>
              <a:rPr lang="en-US" sz="1800" dirty="0">
                <a:solidFill>
                  <a:schemeClr val="bg2">
                    <a:lumMod val="25000"/>
                  </a:schemeClr>
                </a:solidFill>
              </a:rPr>
              <a:t>Then Jonah prayed to Yahweh his </a:t>
            </a:r>
            <a:r>
              <a:rPr lang="en-US" sz="1800" dirty="0">
                <a:solidFill>
                  <a:schemeClr val="accent2"/>
                </a:solidFill>
              </a:rPr>
              <a:t>God from the belly (</a:t>
            </a:r>
            <a:r>
              <a:rPr lang="he-IL" sz="1800" b="0" i="0" dirty="0">
                <a:solidFill>
                  <a:schemeClr val="accent2"/>
                </a:solidFill>
                <a:effectLst/>
              </a:rPr>
              <a:t>מִמְּעֵ֖י</a:t>
            </a:r>
            <a:r>
              <a:rPr lang="en-US" sz="1800" b="0" i="0" dirty="0">
                <a:solidFill>
                  <a:schemeClr val="accent2"/>
                </a:solidFill>
                <a:effectLst/>
              </a:rPr>
              <a:t>, </a:t>
            </a:r>
            <a:r>
              <a:rPr lang="en-US" sz="1800" b="0" i="1" dirty="0" err="1">
                <a:solidFill>
                  <a:schemeClr val="accent2"/>
                </a:solidFill>
                <a:effectLst/>
              </a:rPr>
              <a:t>mimmeh</a:t>
            </a:r>
            <a:r>
              <a:rPr lang="en-US" sz="1800" dirty="0">
                <a:solidFill>
                  <a:schemeClr val="accent2"/>
                </a:solidFill>
              </a:rPr>
              <a:t>) </a:t>
            </a:r>
            <a:r>
              <a:rPr lang="en-US" sz="1800" dirty="0">
                <a:solidFill>
                  <a:schemeClr val="bg2">
                    <a:lumMod val="25000"/>
                  </a:schemeClr>
                </a:solidFill>
              </a:rPr>
              <a:t>of </a:t>
            </a:r>
            <a:r>
              <a:rPr lang="en-US" sz="1800" dirty="0">
                <a:solidFill>
                  <a:schemeClr val="accent2"/>
                </a:solidFill>
              </a:rPr>
              <a:t>the fish (</a:t>
            </a:r>
            <a:r>
              <a:rPr lang="he-IL" sz="1800" b="0" i="0" dirty="0">
                <a:solidFill>
                  <a:schemeClr val="accent2"/>
                </a:solidFill>
                <a:effectLst/>
              </a:rPr>
              <a:t>הַדָּגָֽה</a:t>
            </a:r>
            <a:r>
              <a:rPr lang="en-US" sz="1800" dirty="0">
                <a:solidFill>
                  <a:schemeClr val="accent2"/>
                </a:solidFill>
              </a:rPr>
              <a:t>, </a:t>
            </a:r>
            <a:r>
              <a:rPr lang="en-US" sz="1800" i="1" dirty="0">
                <a:solidFill>
                  <a:schemeClr val="accent2"/>
                </a:solidFill>
              </a:rPr>
              <a:t>ha-</a:t>
            </a:r>
            <a:r>
              <a:rPr lang="en-US" sz="1800" b="1" i="1" dirty="0" err="1">
                <a:solidFill>
                  <a:schemeClr val="accent2"/>
                </a:solidFill>
              </a:rPr>
              <a:t>dagah</a:t>
            </a:r>
            <a:r>
              <a:rPr lang="en-US" sz="1800" dirty="0">
                <a:solidFill>
                  <a:schemeClr val="accent2"/>
                </a:solidFill>
              </a:rPr>
              <a:t>) </a:t>
            </a:r>
            <a:r>
              <a:rPr lang="en-US" sz="1800" dirty="0">
                <a:solidFill>
                  <a:schemeClr val="bg2">
                    <a:lumMod val="25000"/>
                  </a:schemeClr>
                </a:solidFill>
              </a:rPr>
              <a:t>saying, ‘I called out to Yahweh, out of my distress, and He answered me; </a:t>
            </a:r>
            <a:r>
              <a:rPr lang="en-US" sz="1800" dirty="0">
                <a:solidFill>
                  <a:schemeClr val="accent2"/>
                </a:solidFill>
              </a:rPr>
              <a:t>out of the belly (</a:t>
            </a:r>
            <a:r>
              <a:rPr lang="he-IL" sz="1800" b="0" i="0" dirty="0">
                <a:solidFill>
                  <a:schemeClr val="accent2"/>
                </a:solidFill>
                <a:effectLst/>
              </a:rPr>
              <a:t>מִבֶּ֧טֶן</a:t>
            </a:r>
            <a:r>
              <a:rPr lang="en-US" sz="1800" b="0" i="0" dirty="0">
                <a:solidFill>
                  <a:schemeClr val="accent2"/>
                </a:solidFill>
                <a:effectLst/>
              </a:rPr>
              <a:t>, </a:t>
            </a:r>
            <a:r>
              <a:rPr lang="en-US" sz="1800" b="0" i="1" dirty="0" err="1">
                <a:solidFill>
                  <a:schemeClr val="accent2"/>
                </a:solidFill>
                <a:effectLst/>
              </a:rPr>
              <a:t>mibbeten</a:t>
            </a:r>
            <a:r>
              <a:rPr lang="en-US" sz="1800" b="0" i="0" dirty="0">
                <a:solidFill>
                  <a:schemeClr val="accent2"/>
                </a:solidFill>
                <a:effectLst/>
              </a:rPr>
              <a:t>)</a:t>
            </a:r>
            <a:r>
              <a:rPr lang="en-US" sz="1800" dirty="0">
                <a:solidFill>
                  <a:schemeClr val="accent2"/>
                </a:solidFill>
              </a:rPr>
              <a:t> </a:t>
            </a:r>
            <a:r>
              <a:rPr lang="en-US" sz="1800" dirty="0">
                <a:solidFill>
                  <a:schemeClr val="bg2">
                    <a:lumMod val="25000"/>
                  </a:schemeClr>
                </a:solidFill>
              </a:rPr>
              <a:t>of </a:t>
            </a:r>
            <a:r>
              <a:rPr lang="en-US" sz="1800" dirty="0" err="1">
                <a:solidFill>
                  <a:schemeClr val="bg2">
                    <a:lumMod val="25000"/>
                  </a:schemeClr>
                </a:solidFill>
              </a:rPr>
              <a:t>Sheol</a:t>
            </a:r>
            <a:r>
              <a:rPr lang="en-US" sz="1800" dirty="0">
                <a:solidFill>
                  <a:schemeClr val="bg2">
                    <a:lumMod val="25000"/>
                  </a:schemeClr>
                </a:solidFill>
              </a:rPr>
              <a:t> I cried, and You heard my voice’” (Jon. 2:1-2).</a:t>
            </a:r>
          </a:p>
          <a:p>
            <a:pPr lvl="1"/>
            <a:r>
              <a:rPr lang="en-US" sz="1600" dirty="0">
                <a:solidFill>
                  <a:schemeClr val="bg2">
                    <a:lumMod val="25000"/>
                  </a:schemeClr>
                </a:solidFill>
              </a:rPr>
              <a:t>Jonah says he’s in </a:t>
            </a:r>
            <a:r>
              <a:rPr lang="en-US" sz="1600" dirty="0" err="1">
                <a:solidFill>
                  <a:schemeClr val="bg2">
                    <a:lumMod val="25000"/>
                  </a:schemeClr>
                </a:solidFill>
              </a:rPr>
              <a:t>Sheol</a:t>
            </a:r>
            <a:r>
              <a:rPr lang="en-US" sz="1600" dirty="0">
                <a:solidFill>
                  <a:schemeClr val="bg2">
                    <a:lumMod val="25000"/>
                  </a:schemeClr>
                </a:solidFill>
              </a:rPr>
              <a:t>, the place of the dead, and that Yahweh has rescued him from the pit/grave, </a:t>
            </a:r>
            <a:r>
              <a:rPr lang="he-IL" sz="1600" b="0" i="0" dirty="0">
                <a:solidFill>
                  <a:srgbClr val="001320"/>
                </a:solidFill>
                <a:effectLst/>
              </a:rPr>
              <a:t>מִשַּׁ֛חַת</a:t>
            </a:r>
            <a:r>
              <a:rPr lang="en-US" sz="1600" b="0" i="0" dirty="0">
                <a:solidFill>
                  <a:srgbClr val="001320"/>
                </a:solidFill>
                <a:effectLst/>
              </a:rPr>
              <a:t> (</a:t>
            </a:r>
            <a:r>
              <a:rPr lang="en-US" sz="1600" b="0" i="1" dirty="0" err="1">
                <a:solidFill>
                  <a:srgbClr val="001320"/>
                </a:solidFill>
                <a:effectLst/>
              </a:rPr>
              <a:t>misshachat</a:t>
            </a:r>
            <a:r>
              <a:rPr lang="en-US" sz="1600" b="0" i="0" dirty="0">
                <a:solidFill>
                  <a:srgbClr val="001320"/>
                </a:solidFill>
                <a:effectLst/>
              </a:rPr>
              <a:t>), in Jon. 2:6. This is the same word used to prophesy the death and resurrection of Christ in Psa. 16:10 (see Acts 2:24-32).</a:t>
            </a:r>
            <a:endParaRPr lang="en-US" sz="1600" dirty="0">
              <a:solidFill>
                <a:schemeClr val="bg2">
                  <a:lumMod val="25000"/>
                </a:schemeClr>
              </a:solidFill>
            </a:endParaRPr>
          </a:p>
          <a:p>
            <a:pPr lvl="1"/>
            <a:r>
              <a:rPr lang="en-US" sz="1600" dirty="0">
                <a:solidFill>
                  <a:schemeClr val="bg2">
                    <a:lumMod val="25000"/>
                  </a:schemeClr>
                </a:solidFill>
              </a:rPr>
              <a:t>Hebrew word for belly, </a:t>
            </a:r>
            <a:r>
              <a:rPr lang="he-IL" sz="1600" b="0" i="0" dirty="0">
                <a:solidFill>
                  <a:srgbClr val="001320"/>
                </a:solidFill>
                <a:effectLst/>
              </a:rPr>
              <a:t>מֵעֶה</a:t>
            </a:r>
            <a:r>
              <a:rPr lang="en-US" sz="1600" b="0" i="0" dirty="0">
                <a:solidFill>
                  <a:srgbClr val="001320"/>
                </a:solidFill>
                <a:effectLst/>
              </a:rPr>
              <a:t> (</a:t>
            </a:r>
            <a:r>
              <a:rPr lang="en-US" sz="1600" b="0" i="1" dirty="0" err="1">
                <a:solidFill>
                  <a:srgbClr val="001320"/>
                </a:solidFill>
                <a:effectLst/>
              </a:rPr>
              <a:t>meeh</a:t>
            </a:r>
            <a:r>
              <a:rPr lang="en-US" sz="1600" b="0" i="0" dirty="0">
                <a:solidFill>
                  <a:srgbClr val="001320"/>
                </a:solidFill>
                <a:effectLst/>
              </a:rPr>
              <a:t>), is also translated as womb in Gen. 25:23, Ruth 1:11, and Isa. 49:1</a:t>
            </a:r>
          </a:p>
          <a:p>
            <a:pPr lvl="1"/>
            <a:r>
              <a:rPr lang="en-US" sz="1600" dirty="0">
                <a:solidFill>
                  <a:schemeClr val="bg2">
                    <a:lumMod val="25000"/>
                  </a:schemeClr>
                </a:solidFill>
              </a:rPr>
              <a:t>Notice the gender of the noun for fish in these passages. Jonah is swallowed by a male fish (</a:t>
            </a:r>
            <a:r>
              <a:rPr lang="en-US" sz="1600" i="1" dirty="0" err="1">
                <a:solidFill>
                  <a:schemeClr val="bg2">
                    <a:lumMod val="25000"/>
                  </a:schemeClr>
                </a:solidFill>
              </a:rPr>
              <a:t>dag</a:t>
            </a:r>
            <a:r>
              <a:rPr lang="en-US" sz="1600" dirty="0">
                <a:solidFill>
                  <a:schemeClr val="bg2">
                    <a:lumMod val="25000"/>
                  </a:schemeClr>
                </a:solidFill>
              </a:rPr>
              <a:t>) in the beginning, which is immediately described as female in the next verse (</a:t>
            </a:r>
            <a:r>
              <a:rPr lang="en-US" sz="1600" i="1" dirty="0" err="1">
                <a:solidFill>
                  <a:schemeClr val="bg2">
                    <a:lumMod val="25000"/>
                  </a:schemeClr>
                </a:solidFill>
              </a:rPr>
              <a:t>daggah</a:t>
            </a:r>
            <a:r>
              <a:rPr lang="en-US" sz="1600" dirty="0">
                <a:solidFill>
                  <a:schemeClr val="bg2">
                    <a:lumMod val="25000"/>
                  </a:schemeClr>
                </a:solidFill>
              </a:rPr>
              <a:t>).</a:t>
            </a:r>
          </a:p>
          <a:p>
            <a:pPr lvl="2"/>
            <a:r>
              <a:rPr lang="en-US" sz="1400" b="1" dirty="0">
                <a:solidFill>
                  <a:schemeClr val="bg2">
                    <a:lumMod val="25000"/>
                  </a:schemeClr>
                </a:solidFill>
              </a:rPr>
              <a:t>The fish is pregnant </a:t>
            </a:r>
            <a:r>
              <a:rPr lang="en-US" sz="1400" dirty="0">
                <a:solidFill>
                  <a:schemeClr val="bg2">
                    <a:lumMod val="25000"/>
                  </a:schemeClr>
                </a:solidFill>
              </a:rPr>
              <a:t>with Jonah, who is in the womb of death, and he is resurrected and born again onto New-Creation dry     ground,  the very same </a:t>
            </a:r>
            <a:r>
              <a:rPr lang="en-US" sz="1400" i="1" dirty="0" err="1">
                <a:solidFill>
                  <a:schemeClr val="bg2">
                    <a:lumMod val="25000"/>
                  </a:schemeClr>
                </a:solidFill>
              </a:rPr>
              <a:t>yabbashah</a:t>
            </a:r>
            <a:r>
              <a:rPr lang="en-US" sz="1400" i="1" dirty="0">
                <a:solidFill>
                  <a:schemeClr val="bg2">
                    <a:lumMod val="25000"/>
                  </a:schemeClr>
                </a:solidFill>
              </a:rPr>
              <a:t> </a:t>
            </a:r>
            <a:r>
              <a:rPr lang="en-US" sz="1400" dirty="0">
                <a:solidFill>
                  <a:schemeClr val="bg2">
                    <a:lumMod val="25000"/>
                  </a:schemeClr>
                </a:solidFill>
              </a:rPr>
              <a:t>that Noah and the people of Israel found salvation!</a:t>
            </a:r>
          </a:p>
        </p:txBody>
      </p:sp>
      <p:pic>
        <p:nvPicPr>
          <p:cNvPr id="5" name="Picture 4" descr="Logo&#10;&#10;Description automatically generated">
            <a:extLst>
              <a:ext uri="{FF2B5EF4-FFF2-40B4-BE49-F238E27FC236}">
                <a16:creationId xmlns:a16="http://schemas.microsoft.com/office/drawing/2014/main" id="{C27C6AE3-EEFC-4E18-AD1B-E60E28C4B0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702766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fade">
                                      <p:cBhvr>
                                        <p:cTn id="14" dur="1000"/>
                                        <p:tgtEl>
                                          <p:spTgt spid="3">
                                            <p:txEl>
                                              <p:pRg st="3" end="3"/>
                                            </p:txEl>
                                          </p:spTgt>
                                        </p:tgtEl>
                                      </p:cBhvr>
                                    </p:animEffect>
                                    <p:anim calcmode="lin" valueType="num">
                                      <p:cBhvr>
                                        <p:cTn id="1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1000"/>
                                        <p:tgtEl>
                                          <p:spTgt spid="3">
                                            <p:txEl>
                                              <p:pRg st="5" end="5"/>
                                            </p:txEl>
                                          </p:spTgt>
                                        </p:tgtEl>
                                      </p:cBhvr>
                                    </p:animEffect>
                                    <p:anim calcmode="lin" valueType="num">
                                      <p:cBhvr>
                                        <p:cTn id="2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A4186-79C2-4E7A-8184-41B4DD4F52C0}"/>
              </a:ext>
            </a:extLst>
          </p:cNvPr>
          <p:cNvSpPr>
            <a:spLocks noGrp="1"/>
          </p:cNvSpPr>
          <p:nvPr>
            <p:ph type="title"/>
          </p:nvPr>
        </p:nvSpPr>
        <p:spPr/>
        <p:txBody>
          <a:bodyPr/>
          <a:lstStyle/>
          <a:p>
            <a:r>
              <a:rPr lang="en-US" dirty="0"/>
              <a:t>Something Greater than Jonah…</a:t>
            </a:r>
          </a:p>
        </p:txBody>
      </p:sp>
      <p:sp>
        <p:nvSpPr>
          <p:cNvPr id="3" name="Content Placeholder 2">
            <a:extLst>
              <a:ext uri="{FF2B5EF4-FFF2-40B4-BE49-F238E27FC236}">
                <a16:creationId xmlns:a16="http://schemas.microsoft.com/office/drawing/2014/main" id="{C40EF4BE-AE16-4D81-88D7-E1F77F40BBBC}"/>
              </a:ext>
            </a:extLst>
          </p:cNvPr>
          <p:cNvSpPr>
            <a:spLocks noGrp="1"/>
          </p:cNvSpPr>
          <p:nvPr>
            <p:ph idx="1"/>
          </p:nvPr>
        </p:nvSpPr>
        <p:spPr/>
        <p:txBody>
          <a:bodyPr>
            <a:normAutofit fontScale="92500" lnSpcReduction="20000"/>
          </a:bodyPr>
          <a:lstStyle/>
          <a:p>
            <a:r>
              <a:rPr lang="en-US" dirty="0"/>
              <a:t>“Then some of the scribes and Pharisees answered Him, saying, ‘Teacher, we wish to see a sign from You.’ But He answered them, ‘An evil and adulterous generation seeks for a sign, but </a:t>
            </a:r>
            <a:r>
              <a:rPr lang="en-US" dirty="0">
                <a:solidFill>
                  <a:schemeClr val="accent2"/>
                </a:solidFill>
              </a:rPr>
              <a:t>no sign will be given to it except the sign of the prophet Jonah</a:t>
            </a:r>
            <a:r>
              <a:rPr lang="en-US" dirty="0"/>
              <a:t>. For just as Jonah was three days and three nights in the belly of the great fish, so will the Son of Man be three days and three nights in the heart of the earth. The men of Nineveh will rise up at the judgment with this generation and condemn it, for they repented at the preaching of Jonah, and behold, </a:t>
            </a:r>
            <a:r>
              <a:rPr lang="en-US" dirty="0">
                <a:solidFill>
                  <a:schemeClr val="accent2"/>
                </a:solidFill>
              </a:rPr>
              <a:t>something greater than Jonah is here</a:t>
            </a:r>
            <a:r>
              <a:rPr lang="en-US" dirty="0"/>
              <a:t>’” (Matt. 12:38-41).</a:t>
            </a:r>
          </a:p>
          <a:p>
            <a:pPr lvl="1"/>
            <a:r>
              <a:rPr lang="en-US" dirty="0"/>
              <a:t>The prefiguring of Jonah is an exhaustible sign of Christ’s own death and resurrection, from the grave to the New Creation.</a:t>
            </a:r>
          </a:p>
          <a:p>
            <a:pPr lvl="1"/>
            <a:r>
              <a:rPr lang="en-US" dirty="0"/>
              <a:t>Christ is the Greater Noah, the Greater Moses, the Greater Joshua, and the Greater Noah</a:t>
            </a:r>
          </a:p>
        </p:txBody>
      </p:sp>
      <p:pic>
        <p:nvPicPr>
          <p:cNvPr id="4" name="Picture 3" descr="Logo&#10;&#10;Description automatically generated">
            <a:extLst>
              <a:ext uri="{FF2B5EF4-FFF2-40B4-BE49-F238E27FC236}">
                <a16:creationId xmlns:a16="http://schemas.microsoft.com/office/drawing/2014/main" id="{0FA6A3C1-6097-4796-A090-C1FFAA2D8C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503841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F10C8-9CD1-49D6-98EC-4A1FC692B33F}"/>
              </a:ext>
            </a:extLst>
          </p:cNvPr>
          <p:cNvSpPr>
            <a:spLocks noGrp="1"/>
          </p:cNvSpPr>
          <p:nvPr>
            <p:ph type="title"/>
          </p:nvPr>
        </p:nvSpPr>
        <p:spPr/>
        <p:txBody>
          <a:bodyPr>
            <a:normAutofit fontScale="90000"/>
          </a:bodyPr>
          <a:lstStyle/>
          <a:p>
            <a:r>
              <a:rPr lang="en-US" dirty="0"/>
              <a:t>The Baptism of Christ:</a:t>
            </a:r>
            <a:br>
              <a:rPr lang="en-US" dirty="0"/>
            </a:br>
            <a:r>
              <a:rPr lang="en-US" dirty="0"/>
              <a:t>To Fulfill All Righteousness</a:t>
            </a:r>
          </a:p>
        </p:txBody>
      </p:sp>
      <p:sp>
        <p:nvSpPr>
          <p:cNvPr id="3" name="Content Placeholder 2">
            <a:extLst>
              <a:ext uri="{FF2B5EF4-FFF2-40B4-BE49-F238E27FC236}">
                <a16:creationId xmlns:a16="http://schemas.microsoft.com/office/drawing/2014/main" id="{876DE936-5017-4207-BB83-0AB35AD7251F}"/>
              </a:ext>
            </a:extLst>
          </p:cNvPr>
          <p:cNvSpPr>
            <a:spLocks noGrp="1"/>
          </p:cNvSpPr>
          <p:nvPr>
            <p:ph idx="1"/>
          </p:nvPr>
        </p:nvSpPr>
        <p:spPr/>
        <p:txBody>
          <a:bodyPr>
            <a:noAutofit/>
          </a:bodyPr>
          <a:lstStyle/>
          <a:p>
            <a:r>
              <a:rPr lang="en-US" sz="1600" dirty="0">
                <a:solidFill>
                  <a:schemeClr val="bg2">
                    <a:lumMod val="25000"/>
                  </a:schemeClr>
                </a:solidFill>
              </a:rPr>
              <a:t>“The next day he saw Jesus coming toward him and said, ‘Behold, the Lamb of God, Who takes away the sin of the world! This is He of Whom I said, ‘After me comes a Man Who ranks before me, because He was before me.’ I myself did not know Him, </a:t>
            </a:r>
            <a:r>
              <a:rPr lang="en-US" sz="1600" dirty="0">
                <a:solidFill>
                  <a:schemeClr val="accent2"/>
                </a:solidFill>
              </a:rPr>
              <a:t>but for this purpose (</a:t>
            </a:r>
            <a:r>
              <a:rPr lang="el-GR" sz="1600" b="0" i="0" dirty="0">
                <a:solidFill>
                  <a:schemeClr val="accent2"/>
                </a:solidFill>
                <a:effectLst/>
              </a:rPr>
              <a:t>διὰ τοῦτο</a:t>
            </a:r>
            <a:r>
              <a:rPr lang="en-US" sz="1600" b="0" i="0" dirty="0">
                <a:solidFill>
                  <a:schemeClr val="accent2"/>
                </a:solidFill>
                <a:effectLst/>
              </a:rPr>
              <a:t>)</a:t>
            </a:r>
            <a:r>
              <a:rPr lang="en-US" sz="1600" b="0" i="0" dirty="0">
                <a:solidFill>
                  <a:schemeClr val="bg2">
                    <a:lumMod val="25000"/>
                  </a:schemeClr>
                </a:solidFill>
                <a:effectLst/>
              </a:rPr>
              <a:t> </a:t>
            </a:r>
            <a:r>
              <a:rPr lang="en-US" sz="1600" dirty="0">
                <a:solidFill>
                  <a:schemeClr val="bg2">
                    <a:lumMod val="25000"/>
                  </a:schemeClr>
                </a:solidFill>
              </a:rPr>
              <a:t>I came baptizing with water, </a:t>
            </a:r>
            <a:r>
              <a:rPr lang="en-US" sz="1600" dirty="0">
                <a:solidFill>
                  <a:schemeClr val="accent2"/>
                </a:solidFill>
              </a:rPr>
              <a:t>that He might be revealed to Israel</a:t>
            </a:r>
            <a:r>
              <a:rPr lang="en-US" sz="1600" dirty="0">
                <a:solidFill>
                  <a:schemeClr val="bg2">
                    <a:lumMod val="25000"/>
                  </a:schemeClr>
                </a:solidFill>
              </a:rPr>
              <a:t>’” (John 1:29-31).</a:t>
            </a:r>
          </a:p>
          <a:p>
            <a:r>
              <a:rPr lang="en-US" sz="1600" dirty="0">
                <a:solidFill>
                  <a:schemeClr val="bg2">
                    <a:lumMod val="25000"/>
                  </a:schemeClr>
                </a:solidFill>
              </a:rPr>
              <a:t>“Then Jesus came up from Galilee to the Jordan to John, to be baptized by him. John would have prevented Him, saying, ‘I need to be baptized by You, and do You come to me?’ But Jesus answered him, ‘Let it be so now, for thus it is fitting for us </a:t>
            </a:r>
            <a:r>
              <a:rPr lang="en-US" sz="1600" dirty="0">
                <a:solidFill>
                  <a:schemeClr val="accent2"/>
                </a:solidFill>
              </a:rPr>
              <a:t>to fulfill all righteousness</a:t>
            </a:r>
            <a:r>
              <a:rPr lang="en-US" sz="1600" dirty="0">
                <a:solidFill>
                  <a:schemeClr val="bg2">
                    <a:lumMod val="25000"/>
                  </a:schemeClr>
                </a:solidFill>
              </a:rPr>
              <a:t>.’ Then he consented. And when Jesus was baptized, immediately He went up from the water, and behold, </a:t>
            </a:r>
            <a:r>
              <a:rPr lang="en-US" sz="1600" dirty="0">
                <a:solidFill>
                  <a:schemeClr val="accent2"/>
                </a:solidFill>
              </a:rPr>
              <a:t>the heavens were opened to Him (</a:t>
            </a:r>
            <a:r>
              <a:rPr lang="el-GR" sz="1600" dirty="0">
                <a:solidFill>
                  <a:schemeClr val="accent2"/>
                </a:solidFill>
              </a:rPr>
              <a:t>ἠνεῴχθησαν αὐτῷ οἱ οὐρανοί</a:t>
            </a:r>
            <a:r>
              <a:rPr lang="en-US" sz="1600" dirty="0">
                <a:solidFill>
                  <a:schemeClr val="accent2"/>
                </a:solidFill>
              </a:rPr>
              <a:t>)</a:t>
            </a:r>
            <a:r>
              <a:rPr lang="en-US" sz="1600" dirty="0">
                <a:solidFill>
                  <a:schemeClr val="bg2">
                    <a:lumMod val="25000"/>
                  </a:schemeClr>
                </a:solidFill>
              </a:rPr>
              <a:t>, and He saw</a:t>
            </a:r>
            <a:r>
              <a:rPr lang="en-US" sz="1600" dirty="0">
                <a:solidFill>
                  <a:schemeClr val="accent2"/>
                </a:solidFill>
              </a:rPr>
              <a:t> the Spirit of God descending like a dove</a:t>
            </a:r>
            <a:r>
              <a:rPr lang="en-US" sz="1600" dirty="0">
                <a:solidFill>
                  <a:schemeClr val="bg2">
                    <a:lumMod val="25000"/>
                  </a:schemeClr>
                </a:solidFill>
              </a:rPr>
              <a:t> and coming to rest on Him; and behold, a voice from heaven said, ‘This is My beloved Son, with Whom I am well pleased’” (Matt. 3:13-17).</a:t>
            </a:r>
          </a:p>
          <a:p>
            <a:pPr lvl="1"/>
            <a:r>
              <a:rPr lang="en-US" sz="1400" dirty="0">
                <a:solidFill>
                  <a:schemeClr val="bg2">
                    <a:lumMod val="25000"/>
                  </a:schemeClr>
                </a:solidFill>
              </a:rPr>
              <a:t>Notice the allusion of “the heavens being torn open” (Mark 1:10, also Matt. 3:16 and Luke 3:21) and the descent of the Holy-Spirit-dove in bodily form to the Noahic Flood: “on that day all the fountains of the great deep burst forth and </a:t>
            </a:r>
            <a:r>
              <a:rPr lang="en-US" sz="1400" dirty="0">
                <a:solidFill>
                  <a:schemeClr val="accent2"/>
                </a:solidFill>
              </a:rPr>
              <a:t>the windows of the heavens were opened (</a:t>
            </a:r>
            <a:r>
              <a:rPr lang="el-GR" sz="1400" dirty="0">
                <a:solidFill>
                  <a:schemeClr val="accent2"/>
                </a:solidFill>
              </a:rPr>
              <a:t>οἱ καταρράκται τοῦ οὐρανοῦ ἠνεῴχθησαν</a:t>
            </a:r>
            <a:r>
              <a:rPr lang="en-US" sz="1400" dirty="0">
                <a:solidFill>
                  <a:schemeClr val="accent2"/>
                </a:solidFill>
              </a:rPr>
              <a:t>)</a:t>
            </a:r>
            <a:r>
              <a:rPr lang="en-US" sz="1400" dirty="0">
                <a:solidFill>
                  <a:schemeClr val="bg2">
                    <a:lumMod val="25000"/>
                  </a:schemeClr>
                </a:solidFill>
              </a:rPr>
              <a:t>” (Gen. 7:11b).</a:t>
            </a:r>
          </a:p>
        </p:txBody>
      </p:sp>
      <p:pic>
        <p:nvPicPr>
          <p:cNvPr id="4" name="Picture 3" descr="Logo&#10;&#10;Description automatically generated">
            <a:extLst>
              <a:ext uri="{FF2B5EF4-FFF2-40B4-BE49-F238E27FC236}">
                <a16:creationId xmlns:a16="http://schemas.microsoft.com/office/drawing/2014/main" id="{CD71AB7D-1C32-493E-BFD5-0D75856946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3472308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F9874-2D75-4ACF-9ACA-B73B85C7DA7F}"/>
              </a:ext>
            </a:extLst>
          </p:cNvPr>
          <p:cNvSpPr>
            <a:spLocks noGrp="1"/>
          </p:cNvSpPr>
          <p:nvPr>
            <p:ph type="title"/>
          </p:nvPr>
        </p:nvSpPr>
        <p:spPr/>
        <p:txBody>
          <a:bodyPr>
            <a:normAutofit fontScale="90000"/>
          </a:bodyPr>
          <a:lstStyle/>
          <a:p>
            <a:r>
              <a:rPr lang="en-US" dirty="0"/>
              <a:t>The Stormy-Seas Miracles:</a:t>
            </a:r>
            <a:br>
              <a:rPr lang="en-US" dirty="0"/>
            </a:br>
            <a:r>
              <a:rPr lang="en-US" dirty="0"/>
              <a:t>The One Who Subsides the Waters</a:t>
            </a:r>
          </a:p>
        </p:txBody>
      </p:sp>
      <p:sp>
        <p:nvSpPr>
          <p:cNvPr id="3" name="Content Placeholder 2">
            <a:extLst>
              <a:ext uri="{FF2B5EF4-FFF2-40B4-BE49-F238E27FC236}">
                <a16:creationId xmlns:a16="http://schemas.microsoft.com/office/drawing/2014/main" id="{BC447E66-C45E-4CB0-98FC-0CA725DBC6A6}"/>
              </a:ext>
            </a:extLst>
          </p:cNvPr>
          <p:cNvSpPr>
            <a:spLocks noGrp="1"/>
          </p:cNvSpPr>
          <p:nvPr>
            <p:ph idx="1"/>
          </p:nvPr>
        </p:nvSpPr>
        <p:spPr/>
        <p:txBody>
          <a:bodyPr>
            <a:normAutofit fontScale="77500" lnSpcReduction="20000"/>
          </a:bodyPr>
          <a:lstStyle/>
          <a:p>
            <a:r>
              <a:rPr lang="en-US" dirty="0">
                <a:solidFill>
                  <a:schemeClr val="bg2">
                    <a:lumMod val="25000"/>
                  </a:schemeClr>
                </a:solidFill>
              </a:rPr>
              <a:t>“On that day, when evening had come, He said to them, ‘</a:t>
            </a:r>
            <a:r>
              <a:rPr lang="en-US" dirty="0">
                <a:solidFill>
                  <a:schemeClr val="accent2"/>
                </a:solidFill>
              </a:rPr>
              <a:t>Let us go across (</a:t>
            </a:r>
            <a:r>
              <a:rPr lang="el-GR" dirty="0">
                <a:solidFill>
                  <a:schemeClr val="accent2"/>
                </a:solidFill>
              </a:rPr>
              <a:t>διέλθωμεν</a:t>
            </a:r>
            <a:r>
              <a:rPr lang="en-US" dirty="0">
                <a:solidFill>
                  <a:schemeClr val="accent2"/>
                </a:solidFill>
              </a:rPr>
              <a:t>, </a:t>
            </a:r>
            <a:r>
              <a:rPr lang="en-US" i="1" dirty="0" err="1">
                <a:solidFill>
                  <a:schemeClr val="accent2"/>
                </a:solidFill>
              </a:rPr>
              <a:t>dielthomen</a:t>
            </a:r>
            <a:r>
              <a:rPr lang="en-US" dirty="0">
                <a:solidFill>
                  <a:schemeClr val="accent2"/>
                </a:solidFill>
              </a:rPr>
              <a:t>)</a:t>
            </a:r>
            <a:r>
              <a:rPr lang="en-US" dirty="0">
                <a:solidFill>
                  <a:schemeClr val="bg2">
                    <a:lumMod val="25000"/>
                  </a:schemeClr>
                </a:solidFill>
              </a:rPr>
              <a:t> to the other side.’ And leaving the crowd, they took Him with them in the boat, just as He was. And other boats were with Him. And a great windstorm arose, and the waves were breaking into the boat, so that the boat was already filling. But He was in the stern, asleep on the cushion. And they woke Him and said to Him, ‘Teacher, do you not care that we are perishing?’ And He awoke and rebuked the wind and said to the sea, ‘Peace! Be still!’ And the wind </a:t>
            </a:r>
            <a:r>
              <a:rPr lang="en-US" dirty="0">
                <a:solidFill>
                  <a:schemeClr val="accent2"/>
                </a:solidFill>
              </a:rPr>
              <a:t>ceased (</a:t>
            </a:r>
            <a:r>
              <a:rPr lang="el-GR" b="0" i="0" dirty="0">
                <a:solidFill>
                  <a:schemeClr val="accent2"/>
                </a:solidFill>
                <a:effectLst/>
              </a:rPr>
              <a:t>ἐκόπασεν</a:t>
            </a:r>
            <a:r>
              <a:rPr lang="en-US" b="0" i="0" dirty="0">
                <a:solidFill>
                  <a:schemeClr val="accent2"/>
                </a:solidFill>
                <a:effectLst/>
              </a:rPr>
              <a:t>, </a:t>
            </a:r>
            <a:r>
              <a:rPr lang="en-US" b="0" i="1" dirty="0" err="1">
                <a:solidFill>
                  <a:schemeClr val="accent2"/>
                </a:solidFill>
                <a:effectLst/>
              </a:rPr>
              <a:t>ekopasen</a:t>
            </a:r>
            <a:r>
              <a:rPr lang="en-US" b="0" i="0" dirty="0">
                <a:solidFill>
                  <a:schemeClr val="accent2"/>
                </a:solidFill>
                <a:effectLst/>
              </a:rPr>
              <a:t>)</a:t>
            </a:r>
            <a:r>
              <a:rPr lang="en-US" dirty="0">
                <a:solidFill>
                  <a:schemeClr val="bg2">
                    <a:lumMod val="25000"/>
                  </a:schemeClr>
                </a:solidFill>
              </a:rPr>
              <a:t>, and there was a great calm. He said to them, ‘Why are you so afraid? Have you still no faith? And they were filled with </a:t>
            </a:r>
            <a:r>
              <a:rPr lang="en-US" dirty="0">
                <a:solidFill>
                  <a:schemeClr val="accent2"/>
                </a:solidFill>
              </a:rPr>
              <a:t>great fear (</a:t>
            </a:r>
            <a:r>
              <a:rPr lang="el-GR" b="0" i="0" dirty="0">
                <a:solidFill>
                  <a:schemeClr val="accent2"/>
                </a:solidFill>
                <a:effectLst/>
              </a:rPr>
              <a:t>φόβον μέγαν</a:t>
            </a:r>
            <a:r>
              <a:rPr lang="en-US" dirty="0">
                <a:solidFill>
                  <a:schemeClr val="accent2"/>
                </a:solidFill>
              </a:rPr>
              <a:t>, </a:t>
            </a:r>
            <a:r>
              <a:rPr lang="en-US" i="1" dirty="0" err="1">
                <a:solidFill>
                  <a:schemeClr val="accent2"/>
                </a:solidFill>
              </a:rPr>
              <a:t>phobon</a:t>
            </a:r>
            <a:r>
              <a:rPr lang="en-US" i="1" dirty="0">
                <a:solidFill>
                  <a:schemeClr val="accent2"/>
                </a:solidFill>
              </a:rPr>
              <a:t> </a:t>
            </a:r>
            <a:r>
              <a:rPr lang="en-US" i="1" dirty="0" err="1">
                <a:solidFill>
                  <a:schemeClr val="accent2"/>
                </a:solidFill>
              </a:rPr>
              <a:t>megan</a:t>
            </a:r>
            <a:r>
              <a:rPr lang="en-US" b="0" i="0" dirty="0">
                <a:solidFill>
                  <a:schemeClr val="accent2"/>
                </a:solidFill>
                <a:effectLst/>
              </a:rPr>
              <a:t>)</a:t>
            </a:r>
            <a:r>
              <a:rPr lang="en-US" dirty="0">
                <a:solidFill>
                  <a:schemeClr val="accent2"/>
                </a:solidFill>
              </a:rPr>
              <a:t> </a:t>
            </a:r>
            <a:r>
              <a:rPr lang="en-US" dirty="0">
                <a:solidFill>
                  <a:schemeClr val="bg2">
                    <a:lumMod val="25000"/>
                  </a:schemeClr>
                </a:solidFill>
              </a:rPr>
              <a:t>and said to one another, ‘Who then is this, that even the wind and the sea obey Him?” (Mark 4:37-41).</a:t>
            </a:r>
          </a:p>
          <a:p>
            <a:pPr lvl="1"/>
            <a:r>
              <a:rPr lang="en-US" sz="1800" dirty="0">
                <a:solidFill>
                  <a:schemeClr val="bg2">
                    <a:lumMod val="25000"/>
                  </a:schemeClr>
                </a:solidFill>
              </a:rPr>
              <a:t>Compare the winds subsiding (</a:t>
            </a:r>
            <a:r>
              <a:rPr lang="el-GR" sz="1800" b="0" i="0" dirty="0">
                <a:solidFill>
                  <a:schemeClr val="bg2">
                    <a:lumMod val="25000"/>
                  </a:schemeClr>
                </a:solidFill>
                <a:effectLst/>
              </a:rPr>
              <a:t>ἐκόπασεν</a:t>
            </a:r>
            <a:r>
              <a:rPr lang="en-US" sz="1800" b="0" i="0" dirty="0">
                <a:solidFill>
                  <a:schemeClr val="bg2">
                    <a:lumMod val="25000"/>
                  </a:schemeClr>
                </a:solidFill>
                <a:effectLst/>
              </a:rPr>
              <a:t>) to Gen. 8:1 LXX (</a:t>
            </a:r>
            <a:r>
              <a:rPr lang="el-GR" sz="1800" b="0" i="0" dirty="0">
                <a:solidFill>
                  <a:schemeClr val="bg2">
                    <a:lumMod val="25000"/>
                  </a:schemeClr>
                </a:solidFill>
                <a:effectLst/>
              </a:rPr>
              <a:t>ἐκόπασεν</a:t>
            </a:r>
            <a:r>
              <a:rPr lang="en-US" sz="1800" b="0" i="0" dirty="0">
                <a:solidFill>
                  <a:schemeClr val="bg2">
                    <a:lumMod val="25000"/>
                  </a:schemeClr>
                </a:solidFill>
                <a:effectLst/>
              </a:rPr>
              <a:t>)</a:t>
            </a:r>
          </a:p>
          <a:p>
            <a:pPr lvl="1"/>
            <a:r>
              <a:rPr lang="en-US" sz="1800" dirty="0">
                <a:solidFill>
                  <a:schemeClr val="bg2">
                    <a:lumMod val="25000"/>
                  </a:schemeClr>
                </a:solidFill>
              </a:rPr>
              <a:t>Compare the great fear (</a:t>
            </a:r>
            <a:r>
              <a:rPr lang="el-GR" sz="1800" b="0" i="0" dirty="0">
                <a:solidFill>
                  <a:schemeClr val="bg2">
                    <a:lumMod val="25000"/>
                  </a:schemeClr>
                </a:solidFill>
                <a:effectLst/>
              </a:rPr>
              <a:t>φόβον μέγαν</a:t>
            </a:r>
            <a:r>
              <a:rPr lang="en-US" sz="1800" b="0" i="0" dirty="0">
                <a:solidFill>
                  <a:schemeClr val="bg2">
                    <a:lumMod val="25000"/>
                  </a:schemeClr>
                </a:solidFill>
                <a:effectLst/>
              </a:rPr>
              <a:t>) to Jon. 1:10 LXX (</a:t>
            </a:r>
            <a:r>
              <a:rPr lang="el-GR" sz="1800" b="0" i="0" dirty="0">
                <a:solidFill>
                  <a:schemeClr val="bg2">
                    <a:lumMod val="25000"/>
                  </a:schemeClr>
                </a:solidFill>
                <a:effectLst/>
              </a:rPr>
              <a:t>φόβον μέγαν</a:t>
            </a:r>
            <a:r>
              <a:rPr lang="en-US" sz="1800" b="0" i="0" dirty="0">
                <a:solidFill>
                  <a:schemeClr val="bg2">
                    <a:lumMod val="25000"/>
                  </a:schemeClr>
                </a:solidFill>
                <a:effectLst/>
              </a:rPr>
              <a:t>)</a:t>
            </a:r>
          </a:p>
          <a:p>
            <a:pPr lvl="1"/>
            <a:r>
              <a:rPr lang="en-US" sz="1800" dirty="0">
                <a:solidFill>
                  <a:schemeClr val="bg2">
                    <a:lumMod val="25000"/>
                  </a:schemeClr>
                </a:solidFill>
              </a:rPr>
              <a:t>Also take note of the recurrence of the depths (</a:t>
            </a:r>
            <a:r>
              <a:rPr lang="el-GR" sz="1800" b="0" i="0" dirty="0">
                <a:solidFill>
                  <a:schemeClr val="bg2">
                    <a:lumMod val="25000"/>
                  </a:schemeClr>
                </a:solidFill>
                <a:effectLst/>
              </a:rPr>
              <a:t>ἄβυσσον</a:t>
            </a:r>
            <a:r>
              <a:rPr lang="en-US" sz="1800" b="0" i="0" dirty="0">
                <a:solidFill>
                  <a:schemeClr val="bg2">
                    <a:lumMod val="25000"/>
                  </a:schemeClr>
                </a:solidFill>
                <a:effectLst/>
              </a:rPr>
              <a:t>) in the stormy-seas miracle of Luke 8:31; compare to                 Gen. 7:11 (</a:t>
            </a:r>
            <a:r>
              <a:rPr lang="el-GR" sz="1800" b="0" i="0" dirty="0">
                <a:solidFill>
                  <a:schemeClr val="bg2">
                    <a:lumMod val="25000"/>
                  </a:schemeClr>
                </a:solidFill>
                <a:effectLst/>
              </a:rPr>
              <a:t>ἀβύσσου</a:t>
            </a:r>
            <a:r>
              <a:rPr lang="en-US" sz="1800" b="0" i="0" dirty="0">
                <a:solidFill>
                  <a:schemeClr val="bg2">
                    <a:lumMod val="25000"/>
                  </a:schemeClr>
                </a:solidFill>
                <a:effectLst/>
              </a:rPr>
              <a:t>)</a:t>
            </a:r>
          </a:p>
        </p:txBody>
      </p:sp>
      <p:pic>
        <p:nvPicPr>
          <p:cNvPr id="4" name="Picture 3" descr="Logo&#10;&#10;Description automatically generated">
            <a:extLst>
              <a:ext uri="{FF2B5EF4-FFF2-40B4-BE49-F238E27FC236}">
                <a16:creationId xmlns:a16="http://schemas.microsoft.com/office/drawing/2014/main" id="{8894236F-F0EC-4047-8793-DC65434045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622590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1000"/>
                                        <p:tgtEl>
                                          <p:spTgt spid="3">
                                            <p:txEl>
                                              <p:pRg st="3" end="3"/>
                                            </p:txEl>
                                          </p:spTgt>
                                        </p:tgtEl>
                                      </p:cBhvr>
                                    </p:animEffect>
                                    <p:anim calcmode="lin" valueType="num">
                                      <p:cBhvr>
                                        <p:cTn id="1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79AB7-A823-4528-887E-9297B395F91D}"/>
              </a:ext>
            </a:extLst>
          </p:cNvPr>
          <p:cNvSpPr>
            <a:spLocks noGrp="1"/>
          </p:cNvSpPr>
          <p:nvPr>
            <p:ph type="title"/>
          </p:nvPr>
        </p:nvSpPr>
        <p:spPr/>
        <p:txBody>
          <a:bodyPr/>
          <a:lstStyle/>
          <a:p>
            <a:r>
              <a:rPr lang="en-US" dirty="0"/>
              <a:t>The Language of the Creation</a:t>
            </a:r>
          </a:p>
        </p:txBody>
      </p:sp>
      <p:sp>
        <p:nvSpPr>
          <p:cNvPr id="3" name="Content Placeholder 2">
            <a:extLst>
              <a:ext uri="{FF2B5EF4-FFF2-40B4-BE49-F238E27FC236}">
                <a16:creationId xmlns:a16="http://schemas.microsoft.com/office/drawing/2014/main" id="{3556DC06-496E-4BE3-9F73-B7D5E3776C70}"/>
              </a:ext>
            </a:extLst>
          </p:cNvPr>
          <p:cNvSpPr>
            <a:spLocks noGrp="1"/>
          </p:cNvSpPr>
          <p:nvPr>
            <p:ph idx="1"/>
          </p:nvPr>
        </p:nvSpPr>
        <p:spPr/>
        <p:txBody>
          <a:bodyPr>
            <a:normAutofit fontScale="92500" lnSpcReduction="20000"/>
          </a:bodyPr>
          <a:lstStyle/>
          <a:p>
            <a:r>
              <a:rPr lang="en-US" dirty="0">
                <a:solidFill>
                  <a:schemeClr val="bg2">
                    <a:lumMod val="25000"/>
                  </a:schemeClr>
                </a:solidFill>
              </a:rPr>
              <a:t>“The earth was </a:t>
            </a:r>
            <a:r>
              <a:rPr lang="en-US" dirty="0">
                <a:solidFill>
                  <a:schemeClr val="accent2"/>
                </a:solidFill>
              </a:rPr>
              <a:t>without form and void </a:t>
            </a:r>
            <a:r>
              <a:rPr lang="en-US" dirty="0">
                <a:solidFill>
                  <a:schemeClr val="bg2">
                    <a:lumMod val="25000"/>
                  </a:schemeClr>
                </a:solidFill>
              </a:rPr>
              <a:t>(</a:t>
            </a:r>
            <a:r>
              <a:rPr lang="he-IL" b="0" i="0" dirty="0">
                <a:solidFill>
                  <a:schemeClr val="bg2">
                    <a:lumMod val="25000"/>
                  </a:schemeClr>
                </a:solidFill>
                <a:effectLst/>
              </a:rPr>
              <a:t>תֹהוּ וָבֹהוּ</a:t>
            </a:r>
            <a:r>
              <a:rPr lang="en-US" b="0" i="0" dirty="0">
                <a:solidFill>
                  <a:schemeClr val="bg2">
                    <a:lumMod val="25000"/>
                  </a:schemeClr>
                </a:solidFill>
                <a:effectLst/>
              </a:rPr>
              <a:t>, </a:t>
            </a:r>
            <a:r>
              <a:rPr lang="en-US" b="0" i="1" dirty="0" err="1">
                <a:solidFill>
                  <a:schemeClr val="bg2">
                    <a:lumMod val="25000"/>
                  </a:schemeClr>
                </a:solidFill>
                <a:effectLst/>
              </a:rPr>
              <a:t>tohu</a:t>
            </a:r>
            <a:r>
              <a:rPr lang="en-US" b="0" i="1" dirty="0">
                <a:solidFill>
                  <a:schemeClr val="bg2">
                    <a:lumMod val="25000"/>
                  </a:schemeClr>
                </a:solidFill>
                <a:effectLst/>
              </a:rPr>
              <a:t> </a:t>
            </a:r>
            <a:r>
              <a:rPr lang="en-US" b="0" i="1" dirty="0" err="1">
                <a:solidFill>
                  <a:schemeClr val="bg2">
                    <a:lumMod val="25000"/>
                  </a:schemeClr>
                </a:solidFill>
                <a:effectLst/>
              </a:rPr>
              <a:t>vabohu</a:t>
            </a:r>
            <a:r>
              <a:rPr lang="en-US" b="0" i="0" dirty="0">
                <a:solidFill>
                  <a:schemeClr val="bg2">
                    <a:lumMod val="25000"/>
                  </a:schemeClr>
                </a:solidFill>
                <a:effectLst/>
              </a:rPr>
              <a:t>)</a:t>
            </a:r>
            <a:r>
              <a:rPr lang="en-US" dirty="0">
                <a:solidFill>
                  <a:schemeClr val="bg2">
                    <a:lumMod val="25000"/>
                  </a:schemeClr>
                </a:solidFill>
              </a:rPr>
              <a:t>, and </a:t>
            </a:r>
            <a:r>
              <a:rPr lang="en-US" dirty="0">
                <a:solidFill>
                  <a:schemeClr val="accent2"/>
                </a:solidFill>
              </a:rPr>
              <a:t>darkness</a:t>
            </a:r>
            <a:r>
              <a:rPr lang="en-US" dirty="0">
                <a:solidFill>
                  <a:schemeClr val="bg2">
                    <a:lumMod val="25000"/>
                  </a:schemeClr>
                </a:solidFill>
              </a:rPr>
              <a:t> was over the face of the </a:t>
            </a:r>
            <a:r>
              <a:rPr lang="en-US" dirty="0">
                <a:solidFill>
                  <a:schemeClr val="accent2"/>
                </a:solidFill>
              </a:rPr>
              <a:t>deep</a:t>
            </a:r>
            <a:r>
              <a:rPr lang="en-US" dirty="0">
                <a:solidFill>
                  <a:schemeClr val="bg2">
                    <a:lumMod val="25000"/>
                  </a:schemeClr>
                </a:solidFill>
              </a:rPr>
              <a:t> (</a:t>
            </a:r>
            <a:r>
              <a:rPr lang="he-IL" b="0" i="0" dirty="0">
                <a:solidFill>
                  <a:schemeClr val="bg2">
                    <a:lumMod val="25000"/>
                  </a:schemeClr>
                </a:solidFill>
                <a:effectLst/>
              </a:rPr>
              <a:t>תְהֹום</a:t>
            </a:r>
            <a:r>
              <a:rPr lang="en-US" b="0" i="0" dirty="0">
                <a:solidFill>
                  <a:schemeClr val="bg2">
                    <a:lumMod val="25000"/>
                  </a:schemeClr>
                </a:solidFill>
                <a:effectLst/>
              </a:rPr>
              <a:t>, </a:t>
            </a:r>
            <a:r>
              <a:rPr lang="en-US" b="0" i="1" dirty="0" err="1">
                <a:solidFill>
                  <a:schemeClr val="bg2">
                    <a:lumMod val="25000"/>
                  </a:schemeClr>
                </a:solidFill>
                <a:effectLst/>
              </a:rPr>
              <a:t>tehom</a:t>
            </a:r>
            <a:r>
              <a:rPr lang="en-US" b="0" i="0" dirty="0">
                <a:solidFill>
                  <a:schemeClr val="bg2">
                    <a:lumMod val="25000"/>
                  </a:schemeClr>
                </a:solidFill>
                <a:effectLst/>
              </a:rPr>
              <a:t>)</a:t>
            </a:r>
            <a:r>
              <a:rPr lang="en-US" dirty="0">
                <a:solidFill>
                  <a:schemeClr val="bg2">
                    <a:lumMod val="25000"/>
                  </a:schemeClr>
                </a:solidFill>
              </a:rPr>
              <a:t>. And the </a:t>
            </a:r>
            <a:r>
              <a:rPr lang="en-US" dirty="0">
                <a:solidFill>
                  <a:schemeClr val="accent2"/>
                </a:solidFill>
              </a:rPr>
              <a:t>Spirit of God </a:t>
            </a:r>
            <a:r>
              <a:rPr lang="en-US" dirty="0">
                <a:solidFill>
                  <a:schemeClr val="bg2">
                    <a:lumMod val="25000"/>
                  </a:schemeClr>
                </a:solidFill>
              </a:rPr>
              <a:t>(</a:t>
            </a:r>
            <a:r>
              <a:rPr lang="he-IL" b="0" i="0" dirty="0">
                <a:solidFill>
                  <a:schemeClr val="bg2">
                    <a:lumMod val="25000"/>
                  </a:schemeClr>
                </a:solidFill>
                <a:effectLst/>
              </a:rPr>
              <a:t>רוּחַ אֱלֹהִים</a:t>
            </a:r>
            <a:r>
              <a:rPr lang="en-US" b="0" i="0" dirty="0">
                <a:solidFill>
                  <a:schemeClr val="bg2">
                    <a:lumMod val="25000"/>
                  </a:schemeClr>
                </a:solidFill>
                <a:effectLst/>
              </a:rPr>
              <a:t>, </a:t>
            </a:r>
            <a:r>
              <a:rPr lang="en-US" b="0" i="1" dirty="0" err="1">
                <a:solidFill>
                  <a:schemeClr val="bg2">
                    <a:lumMod val="25000"/>
                  </a:schemeClr>
                </a:solidFill>
                <a:effectLst/>
              </a:rPr>
              <a:t>ruach</a:t>
            </a:r>
            <a:r>
              <a:rPr lang="en-US" b="0" i="1" dirty="0">
                <a:solidFill>
                  <a:schemeClr val="bg2">
                    <a:lumMod val="25000"/>
                  </a:schemeClr>
                </a:solidFill>
                <a:effectLst/>
              </a:rPr>
              <a:t> </a:t>
            </a:r>
            <a:r>
              <a:rPr lang="en-US" b="0" i="1" dirty="0" err="1">
                <a:solidFill>
                  <a:schemeClr val="bg2">
                    <a:lumMod val="25000"/>
                  </a:schemeClr>
                </a:solidFill>
                <a:effectLst/>
              </a:rPr>
              <a:t>elohim</a:t>
            </a:r>
            <a:r>
              <a:rPr lang="en-US" b="0" i="0" dirty="0">
                <a:solidFill>
                  <a:schemeClr val="bg2">
                    <a:lumMod val="25000"/>
                  </a:schemeClr>
                </a:solidFill>
                <a:effectLst/>
              </a:rPr>
              <a:t>)</a:t>
            </a:r>
            <a:r>
              <a:rPr lang="en-US" dirty="0">
                <a:solidFill>
                  <a:schemeClr val="bg2">
                    <a:lumMod val="25000"/>
                  </a:schemeClr>
                </a:solidFill>
              </a:rPr>
              <a:t> was </a:t>
            </a:r>
            <a:r>
              <a:rPr lang="en-US" dirty="0">
                <a:solidFill>
                  <a:schemeClr val="accent2"/>
                </a:solidFill>
              </a:rPr>
              <a:t>hovering</a:t>
            </a:r>
            <a:r>
              <a:rPr lang="en-US" dirty="0">
                <a:solidFill>
                  <a:schemeClr val="bg2">
                    <a:lumMod val="25000"/>
                  </a:schemeClr>
                </a:solidFill>
              </a:rPr>
              <a:t> (</a:t>
            </a:r>
            <a:r>
              <a:rPr lang="he-IL" b="0" i="0" dirty="0">
                <a:solidFill>
                  <a:schemeClr val="bg2">
                    <a:lumMod val="25000"/>
                  </a:schemeClr>
                </a:solidFill>
                <a:effectLst/>
              </a:rPr>
              <a:t>מְרַחֶפֶת</a:t>
            </a:r>
            <a:r>
              <a:rPr lang="en-US" b="0" i="0" dirty="0">
                <a:solidFill>
                  <a:schemeClr val="bg2">
                    <a:lumMod val="25000"/>
                  </a:schemeClr>
                </a:solidFill>
                <a:effectLst/>
              </a:rPr>
              <a:t>, </a:t>
            </a:r>
            <a:r>
              <a:rPr lang="en-US" b="0" i="1" dirty="0" err="1">
                <a:solidFill>
                  <a:schemeClr val="bg2">
                    <a:lumMod val="25000"/>
                  </a:schemeClr>
                </a:solidFill>
                <a:effectLst/>
              </a:rPr>
              <a:t>merachephet</a:t>
            </a:r>
            <a:r>
              <a:rPr lang="en-US" b="0" i="0" dirty="0">
                <a:solidFill>
                  <a:schemeClr val="bg2">
                    <a:lumMod val="25000"/>
                  </a:schemeClr>
                </a:solidFill>
                <a:effectLst/>
              </a:rPr>
              <a:t>)</a:t>
            </a:r>
            <a:r>
              <a:rPr lang="en-US" dirty="0">
                <a:solidFill>
                  <a:schemeClr val="bg2">
                    <a:lumMod val="25000"/>
                  </a:schemeClr>
                </a:solidFill>
              </a:rPr>
              <a:t> over the face of the waters” (Gen. 1:2).</a:t>
            </a:r>
          </a:p>
          <a:p>
            <a:r>
              <a:rPr lang="en-US" dirty="0">
                <a:solidFill>
                  <a:schemeClr val="bg2">
                    <a:lumMod val="25000"/>
                  </a:schemeClr>
                </a:solidFill>
              </a:rPr>
              <a:t>“And God said, ‘Let there be an expanse in the midst of the waters, </a:t>
            </a:r>
            <a:r>
              <a:rPr lang="en-US" dirty="0">
                <a:solidFill>
                  <a:schemeClr val="accent2"/>
                </a:solidFill>
              </a:rPr>
              <a:t>and let it separate the waters from the waters</a:t>
            </a:r>
            <a:r>
              <a:rPr lang="en-US" dirty="0">
                <a:solidFill>
                  <a:schemeClr val="bg2">
                    <a:lumMod val="25000"/>
                  </a:schemeClr>
                </a:solidFill>
              </a:rPr>
              <a:t>.’ And God made the expanse from the waters that were above the expanse. And it was so” (Gen 1:6-7).</a:t>
            </a:r>
          </a:p>
          <a:p>
            <a:r>
              <a:rPr lang="en-US" dirty="0">
                <a:solidFill>
                  <a:schemeClr val="bg2">
                    <a:lumMod val="25000"/>
                  </a:schemeClr>
                </a:solidFill>
              </a:rPr>
              <a:t>“And God said, ‘Let the waters under the heavens be gathered together into one place, and let the </a:t>
            </a:r>
            <a:r>
              <a:rPr lang="en-US" dirty="0">
                <a:solidFill>
                  <a:schemeClr val="accent2"/>
                </a:solidFill>
              </a:rPr>
              <a:t>dry land </a:t>
            </a:r>
            <a:r>
              <a:rPr lang="en-US" dirty="0">
                <a:solidFill>
                  <a:schemeClr val="bg2">
                    <a:lumMod val="25000"/>
                  </a:schemeClr>
                </a:solidFill>
              </a:rPr>
              <a:t>(</a:t>
            </a:r>
            <a:r>
              <a:rPr lang="he-IL" b="0" i="0" dirty="0">
                <a:solidFill>
                  <a:schemeClr val="bg2">
                    <a:lumMod val="25000"/>
                  </a:schemeClr>
                </a:solidFill>
                <a:effectLst/>
              </a:rPr>
              <a:t>הַיַּבָּשָׁה</a:t>
            </a:r>
            <a:r>
              <a:rPr lang="en-US" b="0" i="0" dirty="0">
                <a:solidFill>
                  <a:schemeClr val="bg2">
                    <a:lumMod val="25000"/>
                  </a:schemeClr>
                </a:solidFill>
                <a:effectLst/>
              </a:rPr>
              <a:t>, </a:t>
            </a:r>
            <a:r>
              <a:rPr lang="en-US" b="0" i="1" dirty="0">
                <a:solidFill>
                  <a:schemeClr val="bg2">
                    <a:lumMod val="25000"/>
                  </a:schemeClr>
                </a:solidFill>
                <a:effectLst/>
              </a:rPr>
              <a:t>ha-</a:t>
            </a:r>
            <a:r>
              <a:rPr lang="en-US" b="0" i="1" dirty="0" err="1">
                <a:solidFill>
                  <a:schemeClr val="bg2">
                    <a:lumMod val="25000"/>
                  </a:schemeClr>
                </a:solidFill>
                <a:effectLst/>
              </a:rPr>
              <a:t>yabbashah</a:t>
            </a:r>
            <a:r>
              <a:rPr lang="en-US" dirty="0">
                <a:solidFill>
                  <a:schemeClr val="bg2">
                    <a:lumMod val="25000"/>
                  </a:schemeClr>
                </a:solidFill>
              </a:rPr>
              <a:t>) appear</a:t>
            </a:r>
            <a:r>
              <a:rPr lang="en-US" b="0" i="0" dirty="0">
                <a:solidFill>
                  <a:schemeClr val="bg2">
                    <a:lumMod val="25000"/>
                  </a:schemeClr>
                </a:solidFill>
                <a:effectLst/>
              </a:rPr>
              <a:t>.</a:t>
            </a:r>
            <a:r>
              <a:rPr lang="en-US" dirty="0">
                <a:solidFill>
                  <a:schemeClr val="bg2">
                    <a:lumMod val="25000"/>
                  </a:schemeClr>
                </a:solidFill>
              </a:rPr>
              <a:t>’ And it was so. God called the dry land Earth, and the waters that were gathered together He called Seas. And God saw that it was good” (Gen. 1:9-10).</a:t>
            </a:r>
          </a:p>
        </p:txBody>
      </p:sp>
      <p:pic>
        <p:nvPicPr>
          <p:cNvPr id="4" name="Picture 3" descr="Logo&#10;&#10;Description automatically generated">
            <a:extLst>
              <a:ext uri="{FF2B5EF4-FFF2-40B4-BE49-F238E27FC236}">
                <a16:creationId xmlns:a16="http://schemas.microsoft.com/office/drawing/2014/main" id="{8E3B83C8-15CD-4C5E-B4CE-BDC2B6DD7B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7761283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2BEB7-6F38-422D-A98D-5B2CD608DE30}"/>
              </a:ext>
            </a:extLst>
          </p:cNvPr>
          <p:cNvSpPr>
            <a:spLocks noGrp="1"/>
          </p:cNvSpPr>
          <p:nvPr>
            <p:ph type="title"/>
          </p:nvPr>
        </p:nvSpPr>
        <p:spPr/>
        <p:txBody>
          <a:bodyPr>
            <a:normAutofit fontScale="90000"/>
          </a:bodyPr>
          <a:lstStyle/>
          <a:p>
            <a:r>
              <a:rPr lang="en-US" dirty="0"/>
              <a:t>Christ’s Ultimate Baptism:</a:t>
            </a:r>
            <a:br>
              <a:rPr lang="en-US" dirty="0"/>
            </a:br>
            <a:r>
              <a:rPr lang="en-US" dirty="0"/>
              <a:t>The Water-Judgment Wrath on the Cross</a:t>
            </a:r>
          </a:p>
        </p:txBody>
      </p:sp>
      <p:sp>
        <p:nvSpPr>
          <p:cNvPr id="3" name="Content Placeholder 2">
            <a:extLst>
              <a:ext uri="{FF2B5EF4-FFF2-40B4-BE49-F238E27FC236}">
                <a16:creationId xmlns:a16="http://schemas.microsoft.com/office/drawing/2014/main" id="{2F9519E8-C942-4C0F-8707-4AA6489BB1C6}"/>
              </a:ext>
            </a:extLst>
          </p:cNvPr>
          <p:cNvSpPr>
            <a:spLocks noGrp="1"/>
          </p:cNvSpPr>
          <p:nvPr>
            <p:ph idx="1"/>
          </p:nvPr>
        </p:nvSpPr>
        <p:spPr/>
        <p:txBody>
          <a:bodyPr>
            <a:normAutofit fontScale="70000" lnSpcReduction="20000"/>
          </a:bodyPr>
          <a:lstStyle/>
          <a:p>
            <a:r>
              <a:rPr lang="en-US" dirty="0"/>
              <a:t>“And they said to Him, ‘Grant us to sit, one at Your right hand and one at Your left, in Your glory.’ Jesus said to them, ‘You do not know what you are asking. </a:t>
            </a:r>
            <a:r>
              <a:rPr lang="en-US" dirty="0">
                <a:solidFill>
                  <a:schemeClr val="accent2"/>
                </a:solidFill>
              </a:rPr>
              <a:t>Are you able to drink the cup that I drink, or to be </a:t>
            </a:r>
            <a:r>
              <a:rPr lang="en-US" b="1" dirty="0">
                <a:solidFill>
                  <a:schemeClr val="accent2"/>
                </a:solidFill>
              </a:rPr>
              <a:t>baptized</a:t>
            </a:r>
            <a:r>
              <a:rPr lang="en-US" dirty="0">
                <a:solidFill>
                  <a:schemeClr val="accent2"/>
                </a:solidFill>
              </a:rPr>
              <a:t> with the </a:t>
            </a:r>
            <a:r>
              <a:rPr lang="en-US" b="1" dirty="0">
                <a:solidFill>
                  <a:schemeClr val="accent2"/>
                </a:solidFill>
              </a:rPr>
              <a:t>baptism</a:t>
            </a:r>
            <a:r>
              <a:rPr lang="en-US" dirty="0">
                <a:solidFill>
                  <a:schemeClr val="accent2"/>
                </a:solidFill>
              </a:rPr>
              <a:t> with which I am </a:t>
            </a:r>
            <a:r>
              <a:rPr lang="en-US" b="1" dirty="0">
                <a:solidFill>
                  <a:schemeClr val="accent2"/>
                </a:solidFill>
              </a:rPr>
              <a:t>baptized</a:t>
            </a:r>
            <a:r>
              <a:rPr lang="en-US" dirty="0"/>
              <a:t>?’ And they said to Him, ‘We are able.’ And Jesus said to them, ‘</a:t>
            </a:r>
            <a:r>
              <a:rPr lang="en-US" dirty="0">
                <a:solidFill>
                  <a:schemeClr val="accent2"/>
                </a:solidFill>
              </a:rPr>
              <a:t>The cup that I drink you will drink, and with the </a:t>
            </a:r>
            <a:r>
              <a:rPr lang="en-US" b="1" dirty="0">
                <a:solidFill>
                  <a:schemeClr val="accent2"/>
                </a:solidFill>
              </a:rPr>
              <a:t>baptism</a:t>
            </a:r>
            <a:r>
              <a:rPr lang="en-US" dirty="0">
                <a:solidFill>
                  <a:schemeClr val="accent2"/>
                </a:solidFill>
              </a:rPr>
              <a:t> with which I am </a:t>
            </a:r>
            <a:r>
              <a:rPr lang="en-US" b="1" dirty="0">
                <a:solidFill>
                  <a:schemeClr val="accent2"/>
                </a:solidFill>
              </a:rPr>
              <a:t>baptized</a:t>
            </a:r>
            <a:r>
              <a:rPr lang="en-US" dirty="0">
                <a:solidFill>
                  <a:schemeClr val="accent2"/>
                </a:solidFill>
              </a:rPr>
              <a:t>, you will be </a:t>
            </a:r>
            <a:r>
              <a:rPr lang="en-US" b="1" dirty="0">
                <a:solidFill>
                  <a:schemeClr val="accent2"/>
                </a:solidFill>
              </a:rPr>
              <a:t>baptized</a:t>
            </a:r>
            <a:r>
              <a:rPr lang="en-US" dirty="0"/>
              <a:t>, but to sit at My right hand or at My left is not Mine to grant, but it is for those for whom it has been prepared’” (Mark 10:37-40).</a:t>
            </a:r>
          </a:p>
          <a:p>
            <a:pPr lvl="1"/>
            <a:r>
              <a:rPr lang="en-US" dirty="0">
                <a:solidFill>
                  <a:schemeClr val="bg2">
                    <a:lumMod val="25000"/>
                  </a:schemeClr>
                </a:solidFill>
              </a:rPr>
              <a:t>The cup of wrath that Christ must drink is equated to a water baptism!</a:t>
            </a:r>
          </a:p>
          <a:p>
            <a:pPr lvl="1"/>
            <a:r>
              <a:rPr lang="en-US" dirty="0">
                <a:solidFill>
                  <a:schemeClr val="bg2">
                    <a:lumMod val="25000"/>
                  </a:schemeClr>
                </a:solidFill>
              </a:rPr>
              <a:t>Christ’s sacrificial death is a baptism, in which the fullness of the judgment of the wrath of God will be poured out on Him on behalf of the wicked.</a:t>
            </a:r>
          </a:p>
          <a:p>
            <a:pPr lvl="1"/>
            <a:r>
              <a:rPr lang="en-US" dirty="0">
                <a:solidFill>
                  <a:schemeClr val="bg2">
                    <a:lumMod val="25000"/>
                  </a:schemeClr>
                </a:solidFill>
              </a:rPr>
              <a:t>Just as Noah was rescued from the deep abyss,</a:t>
            </a:r>
            <a:r>
              <a:rPr lang="el-GR" sz="2000" b="0" i="0" dirty="0">
                <a:solidFill>
                  <a:schemeClr val="bg2">
                    <a:lumMod val="25000"/>
                  </a:schemeClr>
                </a:solidFill>
                <a:effectLst/>
              </a:rPr>
              <a:t> ἀβύσσου</a:t>
            </a:r>
            <a:r>
              <a:rPr lang="en-US" sz="2000" b="0" i="0" dirty="0">
                <a:solidFill>
                  <a:schemeClr val="bg2">
                    <a:lumMod val="25000"/>
                  </a:schemeClr>
                </a:solidFill>
                <a:effectLst/>
              </a:rPr>
              <a:t>,</a:t>
            </a:r>
            <a:r>
              <a:rPr lang="en-US" dirty="0">
                <a:solidFill>
                  <a:schemeClr val="bg2">
                    <a:lumMod val="25000"/>
                  </a:schemeClr>
                </a:solidFill>
              </a:rPr>
              <a:t> in Gen. 7:11 LXX, so Christ was raised from the deep abyss, </a:t>
            </a:r>
            <a:r>
              <a:rPr lang="el-GR" b="0" i="0" dirty="0">
                <a:solidFill>
                  <a:schemeClr val="bg2">
                    <a:lumMod val="25000"/>
                  </a:schemeClr>
                </a:solidFill>
                <a:effectLst/>
              </a:rPr>
              <a:t>ἄβυσσον</a:t>
            </a:r>
            <a:r>
              <a:rPr lang="en-US" dirty="0">
                <a:solidFill>
                  <a:schemeClr val="bg2">
                    <a:lumMod val="25000"/>
                  </a:schemeClr>
                </a:solidFill>
              </a:rPr>
              <a:t> (Rom. 10:7)!</a:t>
            </a:r>
          </a:p>
          <a:p>
            <a:pPr lvl="1"/>
            <a:r>
              <a:rPr lang="en-US" dirty="0">
                <a:solidFill>
                  <a:schemeClr val="bg2">
                    <a:lumMod val="25000"/>
                  </a:schemeClr>
                </a:solidFill>
              </a:rPr>
              <a:t>At the Transfiguration, Christ calls His upcoming death and resurrection an Exodus, further emphasizing the water-judgment of the Cross – “And behold, two men were talking to Him, Moses and Elijah, who appeared in glory and </a:t>
            </a:r>
            <a:r>
              <a:rPr lang="en-US" dirty="0">
                <a:solidFill>
                  <a:schemeClr val="accent2"/>
                </a:solidFill>
              </a:rPr>
              <a:t>spoke of His </a:t>
            </a:r>
            <a:r>
              <a:rPr lang="en-US" b="1" dirty="0">
                <a:solidFill>
                  <a:schemeClr val="accent2"/>
                </a:solidFill>
              </a:rPr>
              <a:t>Exodus </a:t>
            </a:r>
            <a:r>
              <a:rPr lang="en-US" dirty="0">
                <a:solidFill>
                  <a:schemeClr val="accent2"/>
                </a:solidFill>
              </a:rPr>
              <a:t>(</a:t>
            </a:r>
            <a:r>
              <a:rPr lang="el-GR" dirty="0">
                <a:solidFill>
                  <a:schemeClr val="accent2"/>
                </a:solidFill>
              </a:rPr>
              <a:t>ἔξοδον</a:t>
            </a:r>
            <a:r>
              <a:rPr lang="en-US" dirty="0">
                <a:solidFill>
                  <a:schemeClr val="accent2"/>
                </a:solidFill>
              </a:rPr>
              <a:t>, </a:t>
            </a:r>
            <a:r>
              <a:rPr lang="en-US" i="1" dirty="0" err="1">
                <a:solidFill>
                  <a:schemeClr val="accent2"/>
                </a:solidFill>
              </a:rPr>
              <a:t>exodon</a:t>
            </a:r>
            <a:r>
              <a:rPr lang="en-US" dirty="0">
                <a:solidFill>
                  <a:schemeClr val="accent2"/>
                </a:solidFill>
              </a:rPr>
              <a:t>), which He was about to accomplish at Jerusalem</a:t>
            </a:r>
            <a:r>
              <a:rPr lang="en-US" dirty="0">
                <a:solidFill>
                  <a:schemeClr val="bg2">
                    <a:lumMod val="25000"/>
                  </a:schemeClr>
                </a:solidFill>
              </a:rPr>
              <a:t>” (Luke 9:30-31).</a:t>
            </a:r>
          </a:p>
        </p:txBody>
      </p:sp>
      <p:pic>
        <p:nvPicPr>
          <p:cNvPr id="4" name="Picture 3" descr="Logo&#10;&#10;Description automatically generated">
            <a:extLst>
              <a:ext uri="{FF2B5EF4-FFF2-40B4-BE49-F238E27FC236}">
                <a16:creationId xmlns:a16="http://schemas.microsoft.com/office/drawing/2014/main" id="{7DF92587-65C1-42A5-A255-3365A324F4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862467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F7493-469B-49D7-A238-47B7BDECB39A}"/>
              </a:ext>
            </a:extLst>
          </p:cNvPr>
          <p:cNvSpPr>
            <a:spLocks noGrp="1"/>
          </p:cNvSpPr>
          <p:nvPr>
            <p:ph type="title"/>
          </p:nvPr>
        </p:nvSpPr>
        <p:spPr/>
        <p:txBody>
          <a:bodyPr>
            <a:normAutofit fontScale="90000"/>
          </a:bodyPr>
          <a:lstStyle/>
          <a:p>
            <a:r>
              <a:rPr lang="en-US" dirty="0"/>
              <a:t>Christ’s Ultimate Baptism:</a:t>
            </a:r>
            <a:br>
              <a:rPr lang="en-US" dirty="0"/>
            </a:br>
            <a:r>
              <a:rPr lang="en-US" dirty="0"/>
              <a:t>Water-Judgment in the Messianic Psalms</a:t>
            </a:r>
          </a:p>
        </p:txBody>
      </p:sp>
      <p:sp>
        <p:nvSpPr>
          <p:cNvPr id="3" name="Content Placeholder 2">
            <a:extLst>
              <a:ext uri="{FF2B5EF4-FFF2-40B4-BE49-F238E27FC236}">
                <a16:creationId xmlns:a16="http://schemas.microsoft.com/office/drawing/2014/main" id="{B9B14010-6268-4AF4-AAD0-D96AB55AA2CC}"/>
              </a:ext>
            </a:extLst>
          </p:cNvPr>
          <p:cNvSpPr>
            <a:spLocks noGrp="1"/>
          </p:cNvSpPr>
          <p:nvPr>
            <p:ph idx="1"/>
          </p:nvPr>
        </p:nvSpPr>
        <p:spPr/>
        <p:txBody>
          <a:bodyPr>
            <a:noAutofit/>
          </a:bodyPr>
          <a:lstStyle/>
          <a:p>
            <a:r>
              <a:rPr lang="en-US" sz="1400" dirty="0"/>
              <a:t>“</a:t>
            </a:r>
            <a:r>
              <a:rPr lang="en-US" sz="1400" dirty="0">
                <a:solidFill>
                  <a:schemeClr val="bg2">
                    <a:lumMod val="25000"/>
                  </a:schemeClr>
                </a:solidFill>
              </a:rPr>
              <a:t>Deep calls to deep at </a:t>
            </a:r>
            <a:r>
              <a:rPr lang="en-US" sz="1400" dirty="0">
                <a:solidFill>
                  <a:schemeClr val="accent2"/>
                </a:solidFill>
              </a:rPr>
              <a:t>the roar of Your waterfalls</a:t>
            </a:r>
            <a:r>
              <a:rPr lang="en-US" sz="1400" dirty="0">
                <a:solidFill>
                  <a:schemeClr val="bg2">
                    <a:lumMod val="25000"/>
                  </a:schemeClr>
                </a:solidFill>
              </a:rPr>
              <a:t>; </a:t>
            </a:r>
            <a:r>
              <a:rPr lang="en-US" sz="1400" b="1" dirty="0">
                <a:solidFill>
                  <a:schemeClr val="accent2"/>
                </a:solidFill>
              </a:rPr>
              <a:t>all Your breakers and Your waves have gone over me</a:t>
            </a:r>
            <a:r>
              <a:rPr lang="en-US" sz="1400" dirty="0">
                <a:solidFill>
                  <a:schemeClr val="bg2">
                    <a:lumMod val="25000"/>
                  </a:schemeClr>
                </a:solidFill>
              </a:rPr>
              <a:t>” (Psa. 42:7).</a:t>
            </a:r>
          </a:p>
          <a:p>
            <a:pPr lvl="1"/>
            <a:r>
              <a:rPr lang="en-US" sz="1200" dirty="0">
                <a:solidFill>
                  <a:schemeClr val="bg2">
                    <a:lumMod val="25000"/>
                  </a:schemeClr>
                </a:solidFill>
              </a:rPr>
              <a:t>Compare Psa. 42:7b,</a:t>
            </a:r>
            <a:r>
              <a:rPr lang="he-IL" sz="1200" b="0" i="0" dirty="0">
                <a:solidFill>
                  <a:schemeClr val="bg2">
                    <a:lumMod val="25000"/>
                  </a:schemeClr>
                </a:solidFill>
                <a:effectLst/>
              </a:rPr>
              <a:t>כָּֽל־מִשְׁבָּרֶיךָ וְגַלֶּיךָ עָלַי עָבָֽרוּ </a:t>
            </a:r>
            <a:r>
              <a:rPr lang="en-US" sz="1200" b="0" i="0" dirty="0">
                <a:solidFill>
                  <a:schemeClr val="bg2">
                    <a:lumMod val="25000"/>
                  </a:schemeClr>
                </a:solidFill>
                <a:effectLst/>
              </a:rPr>
              <a:t>, to </a:t>
            </a:r>
            <a:r>
              <a:rPr lang="en-US" sz="1200" dirty="0">
                <a:solidFill>
                  <a:schemeClr val="bg2">
                    <a:lumMod val="25000"/>
                  </a:schemeClr>
                </a:solidFill>
              </a:rPr>
              <a:t>Jon 2:3b, </a:t>
            </a:r>
            <a:r>
              <a:rPr lang="he-IL" sz="1200" b="0" i="0" dirty="0">
                <a:solidFill>
                  <a:schemeClr val="bg2">
                    <a:lumMod val="25000"/>
                  </a:schemeClr>
                </a:solidFill>
                <a:effectLst/>
              </a:rPr>
              <a:t>כָּל־מִשְׁבָּרֶיךָ וְגַלֶּיךָ עָלַי עָבָֽרוּ</a:t>
            </a:r>
            <a:endParaRPr lang="en-US" sz="1200" dirty="0">
              <a:solidFill>
                <a:schemeClr val="bg2">
                  <a:lumMod val="25000"/>
                </a:schemeClr>
              </a:solidFill>
            </a:endParaRPr>
          </a:p>
          <a:p>
            <a:r>
              <a:rPr lang="en-US" sz="1400" dirty="0"/>
              <a:t>“You have put me in the depths of the pit, in the regions dark and deep, in the regions dark and deep. Your wrath lies heavy on me, and </a:t>
            </a:r>
            <a:r>
              <a:rPr lang="en-US" sz="1400" dirty="0">
                <a:solidFill>
                  <a:schemeClr val="accent2"/>
                </a:solidFill>
              </a:rPr>
              <a:t>You overwhelm me with all Your waves</a:t>
            </a:r>
            <a:r>
              <a:rPr lang="en-US" sz="1400" dirty="0"/>
              <a:t>” (Psa. 88:6-7).</a:t>
            </a:r>
          </a:p>
          <a:p>
            <a:r>
              <a:rPr lang="en-US" sz="1400" dirty="0"/>
              <a:t>“For </a:t>
            </a:r>
            <a:r>
              <a:rPr lang="en-US" sz="1400" dirty="0">
                <a:solidFill>
                  <a:schemeClr val="accent2"/>
                </a:solidFill>
              </a:rPr>
              <a:t>the waves of death encompassed me, the torrents of destruction assailed me</a:t>
            </a:r>
            <a:r>
              <a:rPr lang="en-US" sz="1400" dirty="0"/>
              <a:t>; the cords of </a:t>
            </a:r>
            <a:r>
              <a:rPr lang="en-US" sz="1400" dirty="0" err="1"/>
              <a:t>Sheol</a:t>
            </a:r>
            <a:r>
              <a:rPr lang="en-US" sz="1400" dirty="0"/>
              <a:t> entangle me; the snares of death confronted me” (2 Sam. 22:5-6).</a:t>
            </a:r>
          </a:p>
          <a:p>
            <a:r>
              <a:rPr lang="en-US" sz="1400" dirty="0"/>
              <a:t>“Save me, O God! For </a:t>
            </a:r>
            <a:r>
              <a:rPr lang="en-US" sz="1400" dirty="0">
                <a:solidFill>
                  <a:schemeClr val="accent2"/>
                </a:solidFill>
              </a:rPr>
              <a:t>the waters have come up to my neck. I sink in deep mire</a:t>
            </a:r>
            <a:r>
              <a:rPr lang="en-US" sz="1400" dirty="0"/>
              <a:t>, where there is no foothold; </a:t>
            </a:r>
            <a:r>
              <a:rPr lang="en-US" sz="1400" dirty="0">
                <a:solidFill>
                  <a:schemeClr val="accent2"/>
                </a:solidFill>
              </a:rPr>
              <a:t>I have come in deep waters, and the flood sweeps over me </a:t>
            </a:r>
            <a:r>
              <a:rPr lang="en-US" sz="1400" dirty="0"/>
              <a:t>[…] I have become a stranger to my brothers, an alien to my mother’s sons. For zeal for your house has consumed me, and the reproaches of those who reproach you have fallen on me […] </a:t>
            </a:r>
            <a:r>
              <a:rPr lang="en-US" sz="1400" dirty="0">
                <a:solidFill>
                  <a:schemeClr val="accent2"/>
                </a:solidFill>
              </a:rPr>
              <a:t>Deliver me from sinking in the mire</a:t>
            </a:r>
            <a:r>
              <a:rPr lang="en-US" sz="1400" dirty="0"/>
              <a:t>; let me be delivered from my enemies and </a:t>
            </a:r>
            <a:r>
              <a:rPr lang="en-US" sz="1400" dirty="0">
                <a:solidFill>
                  <a:schemeClr val="accent2"/>
                </a:solidFill>
              </a:rPr>
              <a:t>from the deep waters. Let not the flood sweep over me, or the deep swallow me up, or the pit close its mouth over me </a:t>
            </a:r>
            <a:r>
              <a:rPr lang="en-US" sz="1400" dirty="0"/>
              <a:t>[…] They gave me poison for food, and </a:t>
            </a:r>
            <a:r>
              <a:rPr lang="en-US" sz="1400" dirty="0">
                <a:solidFill>
                  <a:schemeClr val="accent2"/>
                </a:solidFill>
              </a:rPr>
              <a:t>for my thirst they gave me sour wine to drink</a:t>
            </a:r>
            <a:r>
              <a:rPr lang="en-US" sz="1400" dirty="0"/>
              <a:t>” (Psa. 69:1-2; 8-9; 14-15; 21). </a:t>
            </a:r>
          </a:p>
          <a:p>
            <a:endParaRPr lang="en-US" sz="1400" dirty="0"/>
          </a:p>
        </p:txBody>
      </p:sp>
      <p:pic>
        <p:nvPicPr>
          <p:cNvPr id="4" name="Picture 3" descr="Logo&#10;&#10;Description automatically generated">
            <a:extLst>
              <a:ext uri="{FF2B5EF4-FFF2-40B4-BE49-F238E27FC236}">
                <a16:creationId xmlns:a16="http://schemas.microsoft.com/office/drawing/2014/main" id="{7CB4BF08-9F2F-414B-AA10-100017386B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2517919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anim calcmode="lin" valueType="num">
                                      <p:cBhvr>
                                        <p:cTn id="2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fade">
                                      <p:cBhvr>
                                        <p:cTn id="33" dur="1000"/>
                                        <p:tgtEl>
                                          <p:spTgt spid="3">
                                            <p:txEl>
                                              <p:pRg st="4" end="4"/>
                                            </p:txEl>
                                          </p:spTgt>
                                        </p:tgtEl>
                                      </p:cBhvr>
                                    </p:animEffect>
                                    <p:anim calcmode="lin" valueType="num">
                                      <p:cBhvr>
                                        <p:cTn id="34"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B6B87-51DC-4CCB-8D03-E3F0BACED515}"/>
              </a:ext>
            </a:extLst>
          </p:cNvPr>
          <p:cNvSpPr>
            <a:spLocks noGrp="1"/>
          </p:cNvSpPr>
          <p:nvPr>
            <p:ph type="title"/>
          </p:nvPr>
        </p:nvSpPr>
        <p:spPr/>
        <p:txBody>
          <a:bodyPr>
            <a:normAutofit fontScale="90000"/>
          </a:bodyPr>
          <a:lstStyle/>
          <a:p>
            <a:r>
              <a:rPr lang="en-US" dirty="0"/>
              <a:t>Christ’s Ultimate Baptism:</a:t>
            </a:r>
            <a:br>
              <a:rPr lang="en-US" dirty="0"/>
            </a:br>
            <a:r>
              <a:rPr lang="en-US" dirty="0"/>
              <a:t>The Cross as De-Creation</a:t>
            </a:r>
          </a:p>
        </p:txBody>
      </p:sp>
      <p:sp>
        <p:nvSpPr>
          <p:cNvPr id="3" name="Content Placeholder 2">
            <a:extLst>
              <a:ext uri="{FF2B5EF4-FFF2-40B4-BE49-F238E27FC236}">
                <a16:creationId xmlns:a16="http://schemas.microsoft.com/office/drawing/2014/main" id="{482F2881-159B-4E37-A32C-340A2A047748}"/>
              </a:ext>
            </a:extLst>
          </p:cNvPr>
          <p:cNvSpPr>
            <a:spLocks noGrp="1"/>
          </p:cNvSpPr>
          <p:nvPr>
            <p:ph idx="1"/>
          </p:nvPr>
        </p:nvSpPr>
        <p:spPr/>
        <p:txBody>
          <a:bodyPr>
            <a:normAutofit fontScale="92500" lnSpcReduction="10000"/>
          </a:bodyPr>
          <a:lstStyle/>
          <a:p>
            <a:r>
              <a:rPr lang="en-US" dirty="0">
                <a:solidFill>
                  <a:schemeClr val="bg2">
                    <a:lumMod val="25000"/>
                  </a:schemeClr>
                </a:solidFill>
              </a:rPr>
              <a:t>“And when the sixth hour had come, </a:t>
            </a:r>
            <a:r>
              <a:rPr lang="en-US" dirty="0">
                <a:solidFill>
                  <a:schemeClr val="accent2"/>
                </a:solidFill>
              </a:rPr>
              <a:t>there was darkness over the whole land (</a:t>
            </a:r>
            <a:r>
              <a:rPr lang="el-GR" b="0" i="0" dirty="0">
                <a:solidFill>
                  <a:schemeClr val="accent2"/>
                </a:solidFill>
                <a:effectLst/>
              </a:rPr>
              <a:t>σκότος ἐγένετο ἐφ᾽ ὅλην τὴν γῆν</a:t>
            </a:r>
            <a:r>
              <a:rPr lang="en-US" b="0" i="0" dirty="0">
                <a:solidFill>
                  <a:schemeClr val="accent2"/>
                </a:solidFill>
                <a:effectLst/>
              </a:rPr>
              <a:t>)</a:t>
            </a:r>
            <a:r>
              <a:rPr lang="en-US" dirty="0">
                <a:solidFill>
                  <a:schemeClr val="accent2"/>
                </a:solidFill>
              </a:rPr>
              <a:t> </a:t>
            </a:r>
            <a:r>
              <a:rPr lang="en-US" dirty="0">
                <a:solidFill>
                  <a:schemeClr val="bg2">
                    <a:lumMod val="25000"/>
                  </a:schemeClr>
                </a:solidFill>
              </a:rPr>
              <a:t>until the ninth hour. And at the ninth hour Jesus cried with a loud voice, ‘Eloi, Eloi, </a:t>
            </a:r>
            <a:r>
              <a:rPr lang="en-US" dirty="0" err="1">
                <a:solidFill>
                  <a:schemeClr val="bg2">
                    <a:lumMod val="25000"/>
                  </a:schemeClr>
                </a:solidFill>
              </a:rPr>
              <a:t>lema</a:t>
            </a:r>
            <a:r>
              <a:rPr lang="en-US" dirty="0">
                <a:solidFill>
                  <a:schemeClr val="bg2">
                    <a:lumMod val="25000"/>
                  </a:schemeClr>
                </a:solidFill>
              </a:rPr>
              <a:t> </a:t>
            </a:r>
            <a:r>
              <a:rPr lang="en-US" dirty="0" err="1">
                <a:solidFill>
                  <a:schemeClr val="bg2">
                    <a:lumMod val="25000"/>
                  </a:schemeClr>
                </a:solidFill>
              </a:rPr>
              <a:t>sabachthani</a:t>
            </a:r>
            <a:r>
              <a:rPr lang="en-US" dirty="0">
                <a:solidFill>
                  <a:schemeClr val="bg2">
                    <a:lumMod val="25000"/>
                  </a:schemeClr>
                </a:solidFill>
              </a:rPr>
              <a:t>?’ which means, ‘My God, my God, why have you forsaken me?’” (Mark 15:33-14).</a:t>
            </a:r>
          </a:p>
          <a:p>
            <a:pPr lvl="1"/>
            <a:r>
              <a:rPr lang="en-US" dirty="0">
                <a:solidFill>
                  <a:schemeClr val="bg2">
                    <a:lumMod val="25000"/>
                  </a:schemeClr>
                </a:solidFill>
              </a:rPr>
              <a:t>Compare to the Ninth Plague of Egypt – “Then Yahweh said to Moses, ‘Stretch out your hand toward heaven, that </a:t>
            </a:r>
            <a:r>
              <a:rPr lang="en-US" dirty="0">
                <a:solidFill>
                  <a:schemeClr val="accent2"/>
                </a:solidFill>
              </a:rPr>
              <a:t>there may be darkness over the land (</a:t>
            </a:r>
            <a:r>
              <a:rPr lang="el-GR" b="0" i="0" dirty="0">
                <a:solidFill>
                  <a:schemeClr val="accent2"/>
                </a:solidFill>
                <a:effectLst/>
              </a:rPr>
              <a:t>γενηθήτω σκότος ἐπὶ γῆν</a:t>
            </a:r>
            <a:r>
              <a:rPr lang="en-US" b="0" i="0" dirty="0">
                <a:solidFill>
                  <a:schemeClr val="accent2"/>
                </a:solidFill>
                <a:effectLst/>
              </a:rPr>
              <a:t>)</a:t>
            </a:r>
            <a:r>
              <a:rPr lang="en-US" dirty="0">
                <a:solidFill>
                  <a:schemeClr val="accent2"/>
                </a:solidFill>
              </a:rPr>
              <a:t> </a:t>
            </a:r>
            <a:r>
              <a:rPr lang="en-US" dirty="0">
                <a:solidFill>
                  <a:schemeClr val="bg2">
                    <a:lumMod val="25000"/>
                  </a:schemeClr>
                </a:solidFill>
              </a:rPr>
              <a:t>of Egypt, a darkness to be felt’” (Ex. 10:21 LXX).</a:t>
            </a:r>
          </a:p>
          <a:p>
            <a:pPr lvl="1"/>
            <a:r>
              <a:rPr lang="en-US" dirty="0">
                <a:solidFill>
                  <a:schemeClr val="bg2">
                    <a:lumMod val="25000"/>
                  </a:schemeClr>
                </a:solidFill>
              </a:rPr>
              <a:t>The Cross was an act of De-Creation-judgment, recapitulating the darkness over the face of the abysmal deep – “</a:t>
            </a:r>
            <a:r>
              <a:rPr lang="en-US" dirty="0">
                <a:solidFill>
                  <a:schemeClr val="accent2"/>
                </a:solidFill>
              </a:rPr>
              <a:t>Darkness was over the face of the deep (</a:t>
            </a:r>
            <a:r>
              <a:rPr lang="el-GR" b="0" i="0" dirty="0">
                <a:solidFill>
                  <a:schemeClr val="accent2"/>
                </a:solidFill>
                <a:effectLst/>
              </a:rPr>
              <a:t>σκότος ἐπάνω τῆς ἀβύσσου</a:t>
            </a:r>
            <a:r>
              <a:rPr lang="en-US" b="0" i="0" dirty="0">
                <a:solidFill>
                  <a:schemeClr val="accent2"/>
                </a:solidFill>
                <a:effectLst/>
              </a:rPr>
              <a:t>)</a:t>
            </a:r>
            <a:r>
              <a:rPr lang="en-US" b="0" i="0" dirty="0">
                <a:solidFill>
                  <a:schemeClr val="bg2">
                    <a:lumMod val="25000"/>
                  </a:schemeClr>
                </a:solidFill>
                <a:effectLst/>
              </a:rPr>
              <a:t>” (Gen. </a:t>
            </a:r>
            <a:r>
              <a:rPr lang="en-US" dirty="0">
                <a:solidFill>
                  <a:schemeClr val="bg2">
                    <a:lumMod val="25000"/>
                  </a:schemeClr>
                </a:solidFill>
              </a:rPr>
              <a:t>1:2b).</a:t>
            </a:r>
          </a:p>
          <a:p>
            <a:pPr lvl="1"/>
            <a:endParaRPr lang="en-US" dirty="0"/>
          </a:p>
        </p:txBody>
      </p:sp>
      <p:pic>
        <p:nvPicPr>
          <p:cNvPr id="4" name="Picture 3" descr="Logo&#10;&#10;Description automatically generated">
            <a:extLst>
              <a:ext uri="{FF2B5EF4-FFF2-40B4-BE49-F238E27FC236}">
                <a16:creationId xmlns:a16="http://schemas.microsoft.com/office/drawing/2014/main" id="{C8E89A18-D04F-4C40-91B0-645B513545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440540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9E997-8074-45D2-9299-485F5F06653A}"/>
              </a:ext>
            </a:extLst>
          </p:cNvPr>
          <p:cNvSpPr>
            <a:spLocks noGrp="1"/>
          </p:cNvSpPr>
          <p:nvPr>
            <p:ph type="title"/>
          </p:nvPr>
        </p:nvSpPr>
        <p:spPr/>
        <p:txBody>
          <a:bodyPr>
            <a:normAutofit fontScale="90000"/>
          </a:bodyPr>
          <a:lstStyle/>
          <a:p>
            <a:r>
              <a:rPr lang="en-US" dirty="0"/>
              <a:t>Paul’s Deliverance through Water-Judgment:</a:t>
            </a:r>
            <a:br>
              <a:rPr lang="en-US" dirty="0"/>
            </a:br>
            <a:r>
              <a:rPr lang="en-US" dirty="0"/>
              <a:t>The Shipwreck through the Stormy Seas</a:t>
            </a:r>
          </a:p>
        </p:txBody>
      </p:sp>
      <p:sp>
        <p:nvSpPr>
          <p:cNvPr id="3" name="Content Placeholder 2">
            <a:extLst>
              <a:ext uri="{FF2B5EF4-FFF2-40B4-BE49-F238E27FC236}">
                <a16:creationId xmlns:a16="http://schemas.microsoft.com/office/drawing/2014/main" id="{67E93F5D-E602-49C2-8745-A820B792B18A}"/>
              </a:ext>
            </a:extLst>
          </p:cNvPr>
          <p:cNvSpPr>
            <a:spLocks noGrp="1"/>
          </p:cNvSpPr>
          <p:nvPr>
            <p:ph idx="1"/>
          </p:nvPr>
        </p:nvSpPr>
        <p:spPr/>
        <p:txBody>
          <a:bodyPr>
            <a:normAutofit fontScale="70000" lnSpcReduction="20000"/>
          </a:bodyPr>
          <a:lstStyle/>
          <a:p>
            <a:r>
              <a:rPr lang="en-US" dirty="0">
                <a:solidFill>
                  <a:schemeClr val="bg2">
                    <a:lumMod val="25000"/>
                  </a:schemeClr>
                </a:solidFill>
              </a:rPr>
              <a:t>“The soldier’s plan was to kill the prisoners, lest any should swim away and escape. But the centurion, wishing to </a:t>
            </a:r>
            <a:r>
              <a:rPr lang="en-US" dirty="0">
                <a:solidFill>
                  <a:schemeClr val="accent2"/>
                </a:solidFill>
              </a:rPr>
              <a:t>save (</a:t>
            </a:r>
            <a:r>
              <a:rPr lang="el-GR" b="0" i="0" dirty="0">
                <a:solidFill>
                  <a:schemeClr val="accent2"/>
                </a:solidFill>
                <a:effectLst/>
              </a:rPr>
              <a:t>διασῶσαι</a:t>
            </a:r>
            <a:r>
              <a:rPr lang="en-US" b="0" i="0" dirty="0">
                <a:solidFill>
                  <a:schemeClr val="accent2"/>
                </a:solidFill>
                <a:effectLst/>
              </a:rPr>
              <a:t>, </a:t>
            </a:r>
            <a:r>
              <a:rPr lang="en-US" b="0" i="1" dirty="0" err="1">
                <a:solidFill>
                  <a:schemeClr val="accent2"/>
                </a:solidFill>
                <a:effectLst/>
              </a:rPr>
              <a:t>diasosai</a:t>
            </a:r>
            <a:r>
              <a:rPr lang="en-US" b="0" i="0" dirty="0">
                <a:solidFill>
                  <a:schemeClr val="accent2"/>
                </a:solidFill>
                <a:effectLst/>
              </a:rPr>
              <a:t>)</a:t>
            </a:r>
            <a:r>
              <a:rPr lang="el-GR" b="0" i="0" dirty="0">
                <a:solidFill>
                  <a:schemeClr val="accent2"/>
                </a:solidFill>
                <a:effectLst/>
              </a:rPr>
              <a:t> </a:t>
            </a:r>
            <a:r>
              <a:rPr lang="en-US" dirty="0">
                <a:solidFill>
                  <a:schemeClr val="bg2">
                    <a:lumMod val="25000"/>
                  </a:schemeClr>
                </a:solidFill>
              </a:rPr>
              <a:t>Paul, kept them from carrying their plan. He ordered those who could swim to jump overboard first and make for the land, and the rest on planks or on pieces of the ship. And so it was that all </a:t>
            </a:r>
            <a:r>
              <a:rPr lang="en-US" dirty="0">
                <a:solidFill>
                  <a:schemeClr val="accent2"/>
                </a:solidFill>
              </a:rPr>
              <a:t>were brought safely (</a:t>
            </a:r>
            <a:r>
              <a:rPr lang="el-GR" b="0" i="0" dirty="0">
                <a:solidFill>
                  <a:schemeClr val="accent2"/>
                </a:solidFill>
                <a:effectLst/>
              </a:rPr>
              <a:t>διασωθῆναι</a:t>
            </a:r>
            <a:r>
              <a:rPr lang="en-US" b="0" i="0" dirty="0">
                <a:solidFill>
                  <a:schemeClr val="accent2"/>
                </a:solidFill>
                <a:effectLst/>
              </a:rPr>
              <a:t>, </a:t>
            </a:r>
            <a:r>
              <a:rPr lang="en-US" b="0" i="1" dirty="0" err="1">
                <a:solidFill>
                  <a:schemeClr val="accent2"/>
                </a:solidFill>
                <a:effectLst/>
              </a:rPr>
              <a:t>diasothenai</a:t>
            </a:r>
            <a:r>
              <a:rPr lang="en-US" b="0" i="0" dirty="0">
                <a:solidFill>
                  <a:schemeClr val="accent2"/>
                </a:solidFill>
                <a:effectLst/>
              </a:rPr>
              <a:t>)</a:t>
            </a:r>
            <a:r>
              <a:rPr lang="el-GR" b="0" i="0" dirty="0">
                <a:solidFill>
                  <a:schemeClr val="bg2">
                    <a:lumMod val="25000"/>
                  </a:schemeClr>
                </a:solidFill>
                <a:effectLst/>
              </a:rPr>
              <a:t> </a:t>
            </a:r>
            <a:r>
              <a:rPr lang="en-US" dirty="0">
                <a:solidFill>
                  <a:schemeClr val="bg2">
                    <a:lumMod val="25000"/>
                  </a:schemeClr>
                </a:solidFill>
              </a:rPr>
              <a:t>to land” (Acts 27:42-44).</a:t>
            </a:r>
          </a:p>
          <a:p>
            <a:r>
              <a:rPr lang="en-US" dirty="0">
                <a:solidFill>
                  <a:schemeClr val="bg2">
                    <a:lumMod val="25000"/>
                  </a:schemeClr>
                </a:solidFill>
              </a:rPr>
              <a:t>“After we were </a:t>
            </a:r>
            <a:r>
              <a:rPr lang="en-US" dirty="0">
                <a:solidFill>
                  <a:schemeClr val="accent2"/>
                </a:solidFill>
              </a:rPr>
              <a:t>brought safely through (</a:t>
            </a:r>
            <a:r>
              <a:rPr lang="el-GR" b="0" i="0" dirty="0">
                <a:solidFill>
                  <a:schemeClr val="accent2"/>
                </a:solidFill>
                <a:effectLst/>
              </a:rPr>
              <a:t>διασωθέντες</a:t>
            </a:r>
            <a:r>
              <a:rPr lang="en-US" b="0" i="0" dirty="0">
                <a:solidFill>
                  <a:schemeClr val="accent2"/>
                </a:solidFill>
                <a:effectLst/>
              </a:rPr>
              <a:t>, </a:t>
            </a:r>
            <a:r>
              <a:rPr lang="en-US" b="0" i="1" dirty="0" err="1">
                <a:solidFill>
                  <a:schemeClr val="accent2"/>
                </a:solidFill>
                <a:effectLst/>
              </a:rPr>
              <a:t>diasothentes</a:t>
            </a:r>
            <a:r>
              <a:rPr lang="en-US" dirty="0">
                <a:solidFill>
                  <a:schemeClr val="accent2"/>
                </a:solidFill>
              </a:rPr>
              <a:t>)</a:t>
            </a:r>
            <a:r>
              <a:rPr lang="en-US" dirty="0">
                <a:solidFill>
                  <a:schemeClr val="bg2">
                    <a:lumMod val="25000"/>
                  </a:schemeClr>
                </a:solidFill>
              </a:rPr>
              <a:t>,</a:t>
            </a:r>
            <a:r>
              <a:rPr lang="en-US" dirty="0">
                <a:solidFill>
                  <a:schemeClr val="accent2"/>
                </a:solidFill>
              </a:rPr>
              <a:t> </a:t>
            </a:r>
            <a:r>
              <a:rPr lang="en-US" dirty="0">
                <a:solidFill>
                  <a:schemeClr val="bg2">
                    <a:lumMod val="25000"/>
                  </a:schemeClr>
                </a:solidFill>
              </a:rPr>
              <a:t>we then learned that the island was called Malta […] When the native people saw the creature hanging from his hand, they said to one another, ‘No doubt this man is a murderer. Though he has </a:t>
            </a:r>
            <a:r>
              <a:rPr lang="en-US" dirty="0">
                <a:solidFill>
                  <a:schemeClr val="accent2"/>
                </a:solidFill>
              </a:rPr>
              <a:t>escaped (</a:t>
            </a:r>
            <a:r>
              <a:rPr lang="el-GR" b="0" i="0" dirty="0">
                <a:solidFill>
                  <a:schemeClr val="accent2"/>
                </a:solidFill>
                <a:effectLst/>
              </a:rPr>
              <a:t>διασωθέντα</a:t>
            </a:r>
            <a:r>
              <a:rPr lang="en-US" b="0" i="0" dirty="0">
                <a:solidFill>
                  <a:schemeClr val="accent2"/>
                </a:solidFill>
                <a:effectLst/>
              </a:rPr>
              <a:t>, </a:t>
            </a:r>
            <a:r>
              <a:rPr lang="en-US" b="0" i="1" dirty="0" err="1">
                <a:solidFill>
                  <a:schemeClr val="accent2"/>
                </a:solidFill>
                <a:effectLst/>
              </a:rPr>
              <a:t>diasothenta</a:t>
            </a:r>
            <a:r>
              <a:rPr lang="en-US" b="0" i="0" dirty="0">
                <a:solidFill>
                  <a:schemeClr val="accent2"/>
                </a:solidFill>
                <a:effectLst/>
              </a:rPr>
              <a:t>)</a:t>
            </a:r>
            <a:r>
              <a:rPr lang="en-US" dirty="0">
                <a:solidFill>
                  <a:schemeClr val="bg2">
                    <a:lumMod val="25000"/>
                  </a:schemeClr>
                </a:solidFill>
              </a:rPr>
              <a:t> from the sea, Justice has not allowed him to live’” (Acts 28:1; 4).</a:t>
            </a:r>
          </a:p>
          <a:p>
            <a:pPr lvl="1"/>
            <a:r>
              <a:rPr lang="en-US" dirty="0">
                <a:solidFill>
                  <a:schemeClr val="bg2">
                    <a:lumMod val="25000"/>
                  </a:schemeClr>
                </a:solidFill>
              </a:rPr>
              <a:t>The same word, </a:t>
            </a:r>
            <a:r>
              <a:rPr lang="el-GR" b="0" i="0" dirty="0">
                <a:solidFill>
                  <a:schemeClr val="accent2"/>
                </a:solidFill>
                <a:effectLst/>
              </a:rPr>
              <a:t>διεσώθησαν</a:t>
            </a:r>
            <a:r>
              <a:rPr lang="en-US" b="0" i="0" dirty="0">
                <a:solidFill>
                  <a:schemeClr val="bg2">
                    <a:lumMod val="25000"/>
                  </a:schemeClr>
                </a:solidFill>
                <a:effectLst/>
              </a:rPr>
              <a:t>, is used in 1 Pet. 3:20 to describe Noah and his family being saved through the waters!</a:t>
            </a:r>
            <a:endParaRPr lang="en-US" dirty="0">
              <a:solidFill>
                <a:schemeClr val="bg2">
                  <a:lumMod val="25000"/>
                </a:schemeClr>
              </a:solidFill>
            </a:endParaRPr>
          </a:p>
          <a:p>
            <a:r>
              <a:rPr lang="en-US" dirty="0">
                <a:solidFill>
                  <a:schemeClr val="bg2">
                    <a:lumMod val="25000"/>
                  </a:schemeClr>
                </a:solidFill>
              </a:rPr>
              <a:t>“Three times I was beaten with rods. Once I was stoned. Three times I was shipwrecked; a night and a day I was adrift at </a:t>
            </a:r>
            <a:r>
              <a:rPr lang="en-US" dirty="0">
                <a:solidFill>
                  <a:schemeClr val="accent2"/>
                </a:solidFill>
              </a:rPr>
              <a:t>sea (literally ‘the deep’ – </a:t>
            </a:r>
            <a:r>
              <a:rPr lang="el-GR" b="0" i="0" dirty="0">
                <a:solidFill>
                  <a:schemeClr val="accent2"/>
                </a:solidFill>
                <a:effectLst/>
              </a:rPr>
              <a:t>βυθῷ</a:t>
            </a:r>
            <a:r>
              <a:rPr lang="en-US" b="0" i="0" dirty="0">
                <a:solidFill>
                  <a:schemeClr val="accent2"/>
                </a:solidFill>
                <a:effectLst/>
              </a:rPr>
              <a:t>, </a:t>
            </a:r>
            <a:r>
              <a:rPr lang="en-US" b="0" i="1" dirty="0" err="1">
                <a:solidFill>
                  <a:schemeClr val="accent2"/>
                </a:solidFill>
                <a:effectLst/>
              </a:rPr>
              <a:t>bytho</a:t>
            </a:r>
            <a:r>
              <a:rPr lang="en-US" b="0" i="0" dirty="0">
                <a:solidFill>
                  <a:schemeClr val="accent2"/>
                </a:solidFill>
                <a:effectLst/>
              </a:rPr>
              <a:t>)</a:t>
            </a:r>
            <a:r>
              <a:rPr lang="en-US" dirty="0">
                <a:solidFill>
                  <a:schemeClr val="bg2">
                    <a:lumMod val="25000"/>
                  </a:schemeClr>
                </a:solidFill>
              </a:rPr>
              <a:t>”</a:t>
            </a:r>
            <a:r>
              <a:rPr lang="en-US" dirty="0">
                <a:solidFill>
                  <a:schemeClr val="accent2"/>
                </a:solidFill>
              </a:rPr>
              <a:t> </a:t>
            </a:r>
            <a:r>
              <a:rPr lang="en-US" dirty="0">
                <a:solidFill>
                  <a:schemeClr val="bg2">
                    <a:lumMod val="25000"/>
                  </a:schemeClr>
                </a:solidFill>
              </a:rPr>
              <a:t>(2 Cor. 11:25).</a:t>
            </a:r>
          </a:p>
          <a:p>
            <a:pPr lvl="1"/>
            <a:r>
              <a:rPr lang="en-US" dirty="0">
                <a:solidFill>
                  <a:schemeClr val="bg2">
                    <a:lumMod val="25000"/>
                  </a:schemeClr>
                </a:solidFill>
              </a:rPr>
              <a:t>The word for the deep waters by Paul, </a:t>
            </a:r>
            <a:r>
              <a:rPr lang="el-GR" b="0" i="0" dirty="0">
                <a:solidFill>
                  <a:schemeClr val="accent2"/>
                </a:solidFill>
                <a:effectLst/>
              </a:rPr>
              <a:t>βυθῷ</a:t>
            </a:r>
            <a:r>
              <a:rPr lang="en-US" b="0" i="0" dirty="0">
                <a:solidFill>
                  <a:schemeClr val="bg2">
                    <a:lumMod val="25000"/>
                  </a:schemeClr>
                </a:solidFill>
                <a:effectLst/>
              </a:rPr>
              <a:t>, is seen nowhere else in the New Testament; however, it’s the same word that describes the depths, </a:t>
            </a:r>
            <a:r>
              <a:rPr lang="el-GR" b="0" i="0" dirty="0">
                <a:solidFill>
                  <a:schemeClr val="accent2"/>
                </a:solidFill>
                <a:effectLst/>
              </a:rPr>
              <a:t>βυθὸν</a:t>
            </a:r>
            <a:r>
              <a:rPr lang="en-US" b="0" i="0" dirty="0">
                <a:solidFill>
                  <a:schemeClr val="bg2">
                    <a:lumMod val="25000"/>
                  </a:schemeClr>
                </a:solidFill>
                <a:effectLst/>
              </a:rPr>
              <a:t>, which Yahweh cast Pharoah and his legions into (Ex. 15:5 LXX).</a:t>
            </a:r>
            <a:endParaRPr lang="en-US" dirty="0">
              <a:solidFill>
                <a:schemeClr val="bg2">
                  <a:lumMod val="25000"/>
                </a:schemeClr>
              </a:solidFill>
            </a:endParaRPr>
          </a:p>
          <a:p>
            <a:endParaRPr lang="en-US" dirty="0"/>
          </a:p>
        </p:txBody>
      </p:sp>
      <p:pic>
        <p:nvPicPr>
          <p:cNvPr id="5" name="Picture 4" descr="Logo&#10;&#10;Description automatically generated">
            <a:extLst>
              <a:ext uri="{FF2B5EF4-FFF2-40B4-BE49-F238E27FC236}">
                <a16:creationId xmlns:a16="http://schemas.microsoft.com/office/drawing/2014/main" id="{4607334B-65FD-466A-BA72-3B73BF3DFD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3778495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fade">
                                      <p:cBhvr>
                                        <p:cTn id="14" dur="1000"/>
                                        <p:tgtEl>
                                          <p:spTgt spid="3">
                                            <p:txEl>
                                              <p:pRg st="3" end="3"/>
                                            </p:txEl>
                                          </p:spTgt>
                                        </p:tgtEl>
                                      </p:cBhvr>
                                    </p:animEffect>
                                    <p:anim calcmode="lin" valueType="num">
                                      <p:cBhvr>
                                        <p:cTn id="1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E7EF5-10FE-4F1D-9967-8E8F59167399}"/>
              </a:ext>
            </a:extLst>
          </p:cNvPr>
          <p:cNvSpPr>
            <a:spLocks noGrp="1"/>
          </p:cNvSpPr>
          <p:nvPr>
            <p:ph type="title"/>
          </p:nvPr>
        </p:nvSpPr>
        <p:spPr/>
        <p:txBody>
          <a:bodyPr>
            <a:normAutofit fontScale="90000"/>
          </a:bodyPr>
          <a:lstStyle/>
          <a:p>
            <a:r>
              <a:rPr lang="en-US" dirty="0"/>
              <a:t>The Eternal Water-Judgment:</a:t>
            </a:r>
            <a:br>
              <a:rPr lang="en-US" dirty="0"/>
            </a:br>
            <a:r>
              <a:rPr lang="en-US" dirty="0"/>
              <a:t>Patterns of the Final Judgment in Noah</a:t>
            </a:r>
          </a:p>
        </p:txBody>
      </p:sp>
      <p:sp>
        <p:nvSpPr>
          <p:cNvPr id="3" name="Content Placeholder 2">
            <a:extLst>
              <a:ext uri="{FF2B5EF4-FFF2-40B4-BE49-F238E27FC236}">
                <a16:creationId xmlns:a16="http://schemas.microsoft.com/office/drawing/2014/main" id="{67223BF0-1E86-461E-B829-A728F2822CF0}"/>
              </a:ext>
            </a:extLst>
          </p:cNvPr>
          <p:cNvSpPr>
            <a:spLocks noGrp="1"/>
          </p:cNvSpPr>
          <p:nvPr>
            <p:ph idx="1"/>
          </p:nvPr>
        </p:nvSpPr>
        <p:spPr/>
        <p:txBody>
          <a:bodyPr>
            <a:normAutofit fontScale="85000" lnSpcReduction="20000"/>
          </a:bodyPr>
          <a:lstStyle/>
          <a:p>
            <a:r>
              <a:rPr lang="en-US" dirty="0"/>
              <a:t>“For they deliberately overlook this fact, that the heavens existed long ago, and the earth was formed out of water and through water by the word of God, and that by means of these the world that then existed was deluged with water and perished. But </a:t>
            </a:r>
            <a:r>
              <a:rPr lang="en-US" dirty="0">
                <a:solidFill>
                  <a:schemeClr val="accent2"/>
                </a:solidFill>
              </a:rPr>
              <a:t>by the same word the heavens and earth that now exist are stored up for fire</a:t>
            </a:r>
            <a:r>
              <a:rPr lang="en-US" dirty="0"/>
              <a:t>, being kept until the day of judgment and destruction of the ungodly” (2 Peter 3:5-7).</a:t>
            </a:r>
          </a:p>
          <a:p>
            <a:r>
              <a:rPr lang="en-US" dirty="0"/>
              <a:t>“</a:t>
            </a:r>
            <a:r>
              <a:rPr lang="en-US" dirty="0">
                <a:solidFill>
                  <a:schemeClr val="accent2"/>
                </a:solidFill>
              </a:rPr>
              <a:t>For as were the days of Noah, so will be the coming of the Son of Man</a:t>
            </a:r>
            <a:r>
              <a:rPr lang="en-US" dirty="0"/>
              <a:t>. For as in those days before the flood they were eating and drinking, marrying and giving in marriage, until the day when Noah entered the ark, and </a:t>
            </a:r>
            <a:r>
              <a:rPr lang="en-US" dirty="0">
                <a:solidFill>
                  <a:schemeClr val="accent2"/>
                </a:solidFill>
              </a:rPr>
              <a:t>they were unaware until the flood came and swept them all away, so will be coming the Son of Man</a:t>
            </a:r>
            <a:r>
              <a:rPr lang="en-US" dirty="0"/>
              <a:t>. Then two men will be in the field; one will be taken and one left. Two women will be grinding at the mill; one will be taken and one left. Therefore, stay awake, for you do not know on what day your Lord is coming” (Matt. 24:37-42).</a:t>
            </a:r>
          </a:p>
        </p:txBody>
      </p:sp>
      <p:pic>
        <p:nvPicPr>
          <p:cNvPr id="4" name="Picture 3" descr="Logo&#10;&#10;Description automatically generated">
            <a:extLst>
              <a:ext uri="{FF2B5EF4-FFF2-40B4-BE49-F238E27FC236}">
                <a16:creationId xmlns:a16="http://schemas.microsoft.com/office/drawing/2014/main" id="{E64961F7-8F1C-4A36-85C2-6E3BF75C79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791720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5E1D5-5365-4979-9E07-A451CD35DF7E}"/>
              </a:ext>
            </a:extLst>
          </p:cNvPr>
          <p:cNvSpPr>
            <a:spLocks noGrp="1"/>
          </p:cNvSpPr>
          <p:nvPr>
            <p:ph type="title"/>
          </p:nvPr>
        </p:nvSpPr>
        <p:spPr/>
        <p:txBody>
          <a:bodyPr>
            <a:normAutofit fontScale="90000"/>
          </a:bodyPr>
          <a:lstStyle/>
          <a:p>
            <a:r>
              <a:rPr lang="en-US" dirty="0"/>
              <a:t>The Eternal Water-Judgment:</a:t>
            </a:r>
            <a:br>
              <a:rPr lang="en-US" dirty="0"/>
            </a:br>
            <a:r>
              <a:rPr lang="en-US" dirty="0"/>
              <a:t>The Eschatological Lake of Fire</a:t>
            </a:r>
          </a:p>
        </p:txBody>
      </p:sp>
      <p:sp>
        <p:nvSpPr>
          <p:cNvPr id="3" name="Content Placeholder 2">
            <a:extLst>
              <a:ext uri="{FF2B5EF4-FFF2-40B4-BE49-F238E27FC236}">
                <a16:creationId xmlns:a16="http://schemas.microsoft.com/office/drawing/2014/main" id="{939260AB-74D0-4F52-A6BF-BA974AE9089B}"/>
              </a:ext>
            </a:extLst>
          </p:cNvPr>
          <p:cNvSpPr>
            <a:spLocks noGrp="1"/>
          </p:cNvSpPr>
          <p:nvPr>
            <p:ph idx="1"/>
          </p:nvPr>
        </p:nvSpPr>
        <p:spPr/>
        <p:txBody>
          <a:bodyPr>
            <a:normAutofit fontScale="62500" lnSpcReduction="20000"/>
          </a:bodyPr>
          <a:lstStyle/>
          <a:p>
            <a:r>
              <a:rPr lang="en-US" dirty="0">
                <a:solidFill>
                  <a:schemeClr val="bg2">
                    <a:lumMod val="25000"/>
                  </a:schemeClr>
                </a:solidFill>
              </a:rPr>
              <a:t>“And the sea gave up the dead who were in it, Death and Hades gave up the dead who were in them, and </a:t>
            </a:r>
            <a:r>
              <a:rPr lang="en-US" dirty="0">
                <a:solidFill>
                  <a:schemeClr val="accent2"/>
                </a:solidFill>
              </a:rPr>
              <a:t>they were judged</a:t>
            </a:r>
            <a:r>
              <a:rPr lang="en-US" dirty="0">
                <a:solidFill>
                  <a:schemeClr val="bg2">
                    <a:lumMod val="25000"/>
                  </a:schemeClr>
                </a:solidFill>
              </a:rPr>
              <a:t>, each one of them, according to what they had done. Then Death and Hades were thrown into the </a:t>
            </a:r>
            <a:r>
              <a:rPr lang="en-US" b="1" dirty="0">
                <a:solidFill>
                  <a:schemeClr val="accent2"/>
                </a:solidFill>
              </a:rPr>
              <a:t>lake</a:t>
            </a:r>
            <a:r>
              <a:rPr lang="en-US" dirty="0">
                <a:solidFill>
                  <a:schemeClr val="accent2"/>
                </a:solidFill>
              </a:rPr>
              <a:t> of fire (</a:t>
            </a:r>
            <a:r>
              <a:rPr lang="el-GR" b="0" i="0" dirty="0">
                <a:solidFill>
                  <a:schemeClr val="accent2"/>
                </a:solidFill>
                <a:effectLst/>
              </a:rPr>
              <a:t>λίμνην τοῦ πυρός</a:t>
            </a:r>
            <a:r>
              <a:rPr lang="en-US" b="0" i="0" dirty="0">
                <a:solidFill>
                  <a:schemeClr val="accent2"/>
                </a:solidFill>
                <a:effectLst/>
              </a:rPr>
              <a:t>, </a:t>
            </a:r>
            <a:r>
              <a:rPr lang="en-US" b="0" i="1" dirty="0" err="1">
                <a:solidFill>
                  <a:schemeClr val="accent2"/>
                </a:solidFill>
                <a:effectLst/>
              </a:rPr>
              <a:t>limnen</a:t>
            </a:r>
            <a:r>
              <a:rPr lang="en-US" b="0" i="1" dirty="0">
                <a:solidFill>
                  <a:schemeClr val="accent2"/>
                </a:solidFill>
                <a:effectLst/>
              </a:rPr>
              <a:t> </a:t>
            </a:r>
            <a:r>
              <a:rPr lang="en-US" b="0" i="1" dirty="0" err="1">
                <a:solidFill>
                  <a:schemeClr val="accent2"/>
                </a:solidFill>
                <a:effectLst/>
              </a:rPr>
              <a:t>tou</a:t>
            </a:r>
            <a:r>
              <a:rPr lang="en-US" b="0" i="1" dirty="0">
                <a:solidFill>
                  <a:schemeClr val="accent2"/>
                </a:solidFill>
                <a:effectLst/>
              </a:rPr>
              <a:t> pyros</a:t>
            </a:r>
            <a:r>
              <a:rPr lang="en-US" b="0" i="0" dirty="0">
                <a:solidFill>
                  <a:schemeClr val="accent2"/>
                </a:solidFill>
                <a:effectLst/>
              </a:rPr>
              <a:t>)</a:t>
            </a:r>
            <a:r>
              <a:rPr lang="en-US" dirty="0">
                <a:solidFill>
                  <a:schemeClr val="bg2">
                    <a:lumMod val="25000"/>
                  </a:schemeClr>
                </a:solidFill>
              </a:rPr>
              <a:t>.</a:t>
            </a:r>
            <a:r>
              <a:rPr lang="en-US" dirty="0">
                <a:solidFill>
                  <a:schemeClr val="accent2"/>
                </a:solidFill>
              </a:rPr>
              <a:t> </a:t>
            </a:r>
            <a:r>
              <a:rPr lang="en-US" dirty="0">
                <a:solidFill>
                  <a:schemeClr val="bg2">
                    <a:lumMod val="25000"/>
                  </a:schemeClr>
                </a:solidFill>
              </a:rPr>
              <a:t>This is the second death, </a:t>
            </a:r>
            <a:r>
              <a:rPr lang="en-US" dirty="0">
                <a:solidFill>
                  <a:schemeClr val="accent2"/>
                </a:solidFill>
              </a:rPr>
              <a:t>the </a:t>
            </a:r>
            <a:r>
              <a:rPr lang="en-US" b="1" dirty="0">
                <a:solidFill>
                  <a:schemeClr val="accent2"/>
                </a:solidFill>
              </a:rPr>
              <a:t>lake</a:t>
            </a:r>
            <a:r>
              <a:rPr lang="en-US" dirty="0">
                <a:solidFill>
                  <a:schemeClr val="accent2"/>
                </a:solidFill>
              </a:rPr>
              <a:t> of fire</a:t>
            </a:r>
            <a:r>
              <a:rPr lang="en-US" dirty="0">
                <a:solidFill>
                  <a:schemeClr val="bg2">
                    <a:lumMod val="25000"/>
                  </a:schemeClr>
                </a:solidFill>
              </a:rPr>
              <a:t>. And if anyone’s name was not found written in the book of life, he was thrown into the </a:t>
            </a:r>
            <a:r>
              <a:rPr lang="en-US" b="1" dirty="0">
                <a:solidFill>
                  <a:schemeClr val="accent2"/>
                </a:solidFill>
              </a:rPr>
              <a:t>lake</a:t>
            </a:r>
            <a:r>
              <a:rPr lang="en-US" dirty="0">
                <a:solidFill>
                  <a:schemeClr val="accent2"/>
                </a:solidFill>
              </a:rPr>
              <a:t> of fire </a:t>
            </a:r>
            <a:r>
              <a:rPr lang="en-US" dirty="0">
                <a:solidFill>
                  <a:schemeClr val="bg2">
                    <a:lumMod val="25000"/>
                  </a:schemeClr>
                </a:solidFill>
              </a:rPr>
              <a:t>(Rev. 20:13-15).</a:t>
            </a:r>
          </a:p>
          <a:p>
            <a:pPr lvl="1"/>
            <a:r>
              <a:rPr lang="en-US" dirty="0">
                <a:solidFill>
                  <a:schemeClr val="bg2">
                    <a:lumMod val="25000"/>
                  </a:schemeClr>
                </a:solidFill>
              </a:rPr>
              <a:t>Compare to Rev. 19:20; 20:10; 21:8</a:t>
            </a:r>
          </a:p>
          <a:p>
            <a:pPr lvl="1"/>
            <a:r>
              <a:rPr lang="en-US" dirty="0">
                <a:solidFill>
                  <a:schemeClr val="bg2">
                    <a:lumMod val="25000"/>
                  </a:schemeClr>
                </a:solidFill>
              </a:rPr>
              <a:t>Just as Pharoah and the Egyptians were cast into the sea, so will Satan and his army be cast into the lake of fire!</a:t>
            </a:r>
          </a:p>
          <a:p>
            <a:r>
              <a:rPr lang="en-US" dirty="0">
                <a:solidFill>
                  <a:schemeClr val="bg2">
                    <a:lumMod val="25000"/>
                  </a:schemeClr>
                </a:solidFill>
              </a:rPr>
              <a:t>“And they sing </a:t>
            </a:r>
            <a:r>
              <a:rPr lang="en-US" dirty="0">
                <a:solidFill>
                  <a:schemeClr val="accent2"/>
                </a:solidFill>
              </a:rPr>
              <a:t>the song of Moses</a:t>
            </a:r>
            <a:r>
              <a:rPr lang="en-US" dirty="0">
                <a:solidFill>
                  <a:schemeClr val="bg2">
                    <a:lumMod val="25000"/>
                  </a:schemeClr>
                </a:solidFill>
              </a:rPr>
              <a:t>, the servant of God, and the song of the Lamb” (Rev. 15:3a).</a:t>
            </a:r>
          </a:p>
          <a:p>
            <a:pPr lvl="1"/>
            <a:r>
              <a:rPr lang="en-US" dirty="0">
                <a:solidFill>
                  <a:schemeClr val="bg2">
                    <a:lumMod val="25000"/>
                  </a:schemeClr>
                </a:solidFill>
              </a:rPr>
              <a:t>The song of Moses being the very same song after the deliverance of Pharoah’s clutch by the just Exodus floodwaters!</a:t>
            </a:r>
          </a:p>
          <a:p>
            <a:r>
              <a:rPr lang="en-US" dirty="0">
                <a:solidFill>
                  <a:schemeClr val="bg2">
                    <a:lumMod val="25000"/>
                  </a:schemeClr>
                </a:solidFill>
              </a:rPr>
              <a:t>“John answered them all, saying, ‘I baptize you with water, but He Who is mightier than I is coming, the strap of Whose sandals I am not worthy to untie. </a:t>
            </a:r>
            <a:r>
              <a:rPr lang="en-US" dirty="0">
                <a:solidFill>
                  <a:schemeClr val="accent2"/>
                </a:solidFill>
              </a:rPr>
              <a:t>He will </a:t>
            </a:r>
            <a:r>
              <a:rPr lang="en-US" b="1" dirty="0">
                <a:solidFill>
                  <a:schemeClr val="accent2"/>
                </a:solidFill>
              </a:rPr>
              <a:t>baptize</a:t>
            </a:r>
            <a:r>
              <a:rPr lang="en-US" dirty="0">
                <a:solidFill>
                  <a:schemeClr val="accent2"/>
                </a:solidFill>
              </a:rPr>
              <a:t> you with the Holy Spirit and fire</a:t>
            </a:r>
            <a:r>
              <a:rPr lang="en-US" dirty="0">
                <a:solidFill>
                  <a:schemeClr val="bg2">
                    <a:lumMod val="25000"/>
                  </a:schemeClr>
                </a:solidFill>
              </a:rPr>
              <a:t>. His winnowing fork is in His hand, to clear His threshing floor and to gather the wheat into His barn, but </a:t>
            </a:r>
            <a:r>
              <a:rPr lang="en-US" dirty="0">
                <a:solidFill>
                  <a:schemeClr val="accent2"/>
                </a:solidFill>
              </a:rPr>
              <a:t>the chaff He will burn with unquenchable fire</a:t>
            </a:r>
            <a:r>
              <a:rPr lang="en-US" dirty="0">
                <a:solidFill>
                  <a:schemeClr val="bg2">
                    <a:lumMod val="25000"/>
                  </a:schemeClr>
                </a:solidFill>
              </a:rPr>
              <a:t>” (Luke 3:16-17).</a:t>
            </a:r>
          </a:p>
          <a:p>
            <a:pPr lvl="1"/>
            <a:r>
              <a:rPr lang="en-US" dirty="0">
                <a:solidFill>
                  <a:schemeClr val="bg2">
                    <a:lumMod val="25000"/>
                  </a:schemeClr>
                </a:solidFill>
              </a:rPr>
              <a:t>“</a:t>
            </a:r>
            <a:r>
              <a:rPr lang="en-US" dirty="0">
                <a:solidFill>
                  <a:schemeClr val="accent2"/>
                </a:solidFill>
              </a:rPr>
              <a:t>I came to cast fire on the earth</a:t>
            </a:r>
            <a:r>
              <a:rPr lang="en-US" dirty="0">
                <a:solidFill>
                  <a:schemeClr val="bg2">
                    <a:lumMod val="25000"/>
                  </a:schemeClr>
                </a:solidFill>
              </a:rPr>
              <a:t>, and would that it were already kindled! I have a baptism to be baptized with, and how great is My distress until it is accomplished!” (Luke 12:49-50)</a:t>
            </a:r>
          </a:p>
        </p:txBody>
      </p:sp>
      <p:pic>
        <p:nvPicPr>
          <p:cNvPr id="4" name="Picture 3" descr="Logo&#10;&#10;Description automatically generated">
            <a:extLst>
              <a:ext uri="{FF2B5EF4-FFF2-40B4-BE49-F238E27FC236}">
                <a16:creationId xmlns:a16="http://schemas.microsoft.com/office/drawing/2014/main" id="{F089D192-D900-403C-B03F-563526366D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89922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1000"/>
                                        <p:tgtEl>
                                          <p:spTgt spid="3">
                                            <p:txEl>
                                              <p:pRg st="5" end="5"/>
                                            </p:txEl>
                                          </p:spTgt>
                                        </p:tgtEl>
                                      </p:cBhvr>
                                    </p:animEffect>
                                    <p:anim calcmode="lin" valueType="num">
                                      <p:cBhvr>
                                        <p:cTn id="3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1000"/>
                                        <p:tgtEl>
                                          <p:spTgt spid="3">
                                            <p:txEl>
                                              <p:pRg st="6" end="6"/>
                                            </p:txEl>
                                          </p:spTgt>
                                        </p:tgtEl>
                                      </p:cBhvr>
                                    </p:animEffect>
                                    <p:anim calcmode="lin" valueType="num">
                                      <p:cBhvr>
                                        <p:cTn id="3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ABD1C-E119-49EF-804F-94E6F1A89921}"/>
              </a:ext>
            </a:extLst>
          </p:cNvPr>
          <p:cNvSpPr>
            <a:spLocks noGrp="1"/>
          </p:cNvSpPr>
          <p:nvPr>
            <p:ph type="title"/>
          </p:nvPr>
        </p:nvSpPr>
        <p:spPr/>
        <p:txBody>
          <a:bodyPr>
            <a:normAutofit fontScale="90000"/>
          </a:bodyPr>
          <a:lstStyle/>
          <a:p>
            <a:r>
              <a:rPr lang="en-US" dirty="0"/>
              <a:t>Practical Theology:</a:t>
            </a:r>
            <a:br>
              <a:rPr lang="en-US" dirty="0"/>
            </a:br>
            <a:r>
              <a:rPr lang="en-US" dirty="0"/>
              <a:t>Implications and Dual Sanctions</a:t>
            </a:r>
          </a:p>
        </p:txBody>
      </p:sp>
      <p:sp>
        <p:nvSpPr>
          <p:cNvPr id="3" name="Content Placeholder 2">
            <a:extLst>
              <a:ext uri="{FF2B5EF4-FFF2-40B4-BE49-F238E27FC236}">
                <a16:creationId xmlns:a16="http://schemas.microsoft.com/office/drawing/2014/main" id="{FC2A2FB1-5E3E-4D78-8178-0AA09D67E120}"/>
              </a:ext>
            </a:extLst>
          </p:cNvPr>
          <p:cNvSpPr>
            <a:spLocks noGrp="1"/>
          </p:cNvSpPr>
          <p:nvPr>
            <p:ph idx="1"/>
          </p:nvPr>
        </p:nvSpPr>
        <p:spPr/>
        <p:txBody>
          <a:bodyPr>
            <a:normAutofit/>
          </a:bodyPr>
          <a:lstStyle/>
          <a:p>
            <a:r>
              <a:rPr lang="en-US" sz="1800" dirty="0"/>
              <a:t>“Do you not know that all of us who have been baptized into Christ Jesus were baptized into His death? </a:t>
            </a:r>
            <a:r>
              <a:rPr lang="en-US" sz="1800" dirty="0">
                <a:solidFill>
                  <a:schemeClr val="accent2"/>
                </a:solidFill>
              </a:rPr>
              <a:t>We were buried therefore with Him by baptism into death</a:t>
            </a:r>
            <a:r>
              <a:rPr lang="en-US" sz="1800" dirty="0"/>
              <a:t>, in order that, just as Christ was raised from the dead by the glory of the Father, </a:t>
            </a:r>
            <a:r>
              <a:rPr lang="en-US" sz="1800" dirty="0">
                <a:solidFill>
                  <a:schemeClr val="accent2"/>
                </a:solidFill>
              </a:rPr>
              <a:t>we too might walk in newness of life</a:t>
            </a:r>
            <a:r>
              <a:rPr lang="en-US" sz="1800" dirty="0"/>
              <a:t>” (Rom. 6:3-4).</a:t>
            </a:r>
          </a:p>
          <a:p>
            <a:r>
              <a:rPr lang="en-US" sz="1800" dirty="0"/>
              <a:t>“</a:t>
            </a:r>
            <a:r>
              <a:rPr lang="en-US" sz="1800" dirty="0">
                <a:solidFill>
                  <a:schemeClr val="accent2"/>
                </a:solidFill>
              </a:rPr>
              <a:t>Having been buried with Him in baptism</a:t>
            </a:r>
            <a:r>
              <a:rPr lang="en-US" sz="1800" dirty="0"/>
              <a:t>, in </a:t>
            </a:r>
            <a:r>
              <a:rPr lang="en-US" sz="1800" dirty="0">
                <a:solidFill>
                  <a:schemeClr val="accent2"/>
                </a:solidFill>
              </a:rPr>
              <a:t>which you were also raised with Him through faith </a:t>
            </a:r>
            <a:r>
              <a:rPr lang="en-US" sz="1800" dirty="0"/>
              <a:t>in the powerful working of God, Who raised Him from the dead” (Col. 2:12).</a:t>
            </a:r>
          </a:p>
          <a:p>
            <a:pPr lvl="1"/>
            <a:r>
              <a:rPr lang="en-US" sz="1600" dirty="0"/>
              <a:t>We are saved from death in union with the Christ, our Federal Head, and by the power of the Holy Spirit, to deliver us from judgment into a resurrection New Creation, as signified by the sacrament of water baptism.</a:t>
            </a:r>
          </a:p>
          <a:p>
            <a:pPr lvl="1"/>
            <a:r>
              <a:rPr lang="en-US" sz="1600" u="sng" dirty="0"/>
              <a:t>Dual Sanction:</a:t>
            </a:r>
            <a:r>
              <a:rPr lang="en-US" sz="1600" dirty="0"/>
              <a:t> as believers, our baptism points to our death in unity with Christ and His baptism in wrath on our behalf, through Whom we may pass through death into resurrection life. If one turns away, their water baptism points to the baptism of wrath that they will experience eternally in the lake of fire.</a:t>
            </a:r>
          </a:p>
        </p:txBody>
      </p:sp>
      <p:pic>
        <p:nvPicPr>
          <p:cNvPr id="4" name="Picture 3" descr="Logo&#10;&#10;Description automatically generated">
            <a:extLst>
              <a:ext uri="{FF2B5EF4-FFF2-40B4-BE49-F238E27FC236}">
                <a16:creationId xmlns:a16="http://schemas.microsoft.com/office/drawing/2014/main" id="{EE6434B8-ED4C-4434-BC40-CBDF23C5AE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2941177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fade">
                                      <p:cBhvr>
                                        <p:cTn id="14" dur="1000"/>
                                        <p:tgtEl>
                                          <p:spTgt spid="3">
                                            <p:txEl>
                                              <p:pRg st="3" end="3"/>
                                            </p:txEl>
                                          </p:spTgt>
                                        </p:tgtEl>
                                      </p:cBhvr>
                                    </p:animEffect>
                                    <p:anim calcmode="lin" valueType="num">
                                      <p:cBhvr>
                                        <p:cTn id="1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52976-4F13-4BDD-94BF-1D8AA46920A7}"/>
              </a:ext>
            </a:extLst>
          </p:cNvPr>
          <p:cNvSpPr>
            <a:spLocks noGrp="1"/>
          </p:cNvSpPr>
          <p:nvPr>
            <p:ph type="title"/>
          </p:nvPr>
        </p:nvSpPr>
        <p:spPr/>
        <p:txBody>
          <a:bodyPr/>
          <a:lstStyle/>
          <a:p>
            <a:r>
              <a:rPr lang="en-US" dirty="0"/>
              <a:t>Concluding Prayer</a:t>
            </a:r>
          </a:p>
        </p:txBody>
      </p:sp>
      <p:sp>
        <p:nvSpPr>
          <p:cNvPr id="3" name="Content Placeholder 2">
            <a:extLst>
              <a:ext uri="{FF2B5EF4-FFF2-40B4-BE49-F238E27FC236}">
                <a16:creationId xmlns:a16="http://schemas.microsoft.com/office/drawing/2014/main" id="{A865BA42-7E8E-42BC-8F95-84CB62998059}"/>
              </a:ext>
            </a:extLst>
          </p:cNvPr>
          <p:cNvSpPr>
            <a:spLocks noGrp="1"/>
          </p:cNvSpPr>
          <p:nvPr>
            <p:ph idx="1"/>
          </p:nvPr>
        </p:nvSpPr>
        <p:spPr/>
        <p:txBody>
          <a:bodyPr>
            <a:normAutofit fontScale="85000" lnSpcReduction="10000"/>
          </a:bodyPr>
          <a:lstStyle/>
          <a:p>
            <a:r>
              <a:rPr lang="en-US" dirty="0"/>
              <a:t>Heavenly Father, we thank You that You have given us Your only-begotten Son, Who reveals the fullness of our redemption in the Scriptures through the outpouring of His Spirit, to bear the judgment of our wickedness on the Cross. We praise Thee for passing through the waters of judgment on our behalf, and, in union with you, that we may be raised into a resurrected life in the glorious New Creation of the Father by the power of the Holy Spirit. Yahweh, our Lord and our God, You are our Deliverer, Who saves and redeems His people as He enacts a mighty judgment on those who abhor His name. In eternal identification and union with Christ Jesus, may we, justified in You, forever sing praises to the glory of Your New-Kingdom Creation. May the glory go to You alone, now and forever. In the Almighty name of the Resurrected Christ, and in the power of the life-giving Spirit, amen.</a:t>
            </a:r>
          </a:p>
        </p:txBody>
      </p:sp>
      <p:pic>
        <p:nvPicPr>
          <p:cNvPr id="4" name="Picture 3" descr="Logo&#10;&#10;Description automatically generated">
            <a:extLst>
              <a:ext uri="{FF2B5EF4-FFF2-40B4-BE49-F238E27FC236}">
                <a16:creationId xmlns:a16="http://schemas.microsoft.com/office/drawing/2014/main" id="{8BD41410-A249-43F5-86B6-686F004FCF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21175723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F3A9D86E-2110-414C-A789-1B14FCD552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825" cy="6872226"/>
            <a:chOff x="0" y="0"/>
            <a:chExt cx="12188825" cy="6872226"/>
          </a:xfrm>
        </p:grpSpPr>
        <p:pic>
          <p:nvPicPr>
            <p:cNvPr id="13" name="Picture 12">
              <a:extLst>
                <a:ext uri="{FF2B5EF4-FFF2-40B4-BE49-F238E27FC236}">
                  <a16:creationId xmlns:a16="http://schemas.microsoft.com/office/drawing/2014/main" id="{6D3F86C2-6800-4B48-AA85-2C7CD1B53D0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4" name="Rectangle 13">
              <a:extLst>
                <a:ext uri="{FF2B5EF4-FFF2-40B4-BE49-F238E27FC236}">
                  <a16:creationId xmlns:a16="http://schemas.microsoft.com/office/drawing/2014/main" id="{EE59C5B5-C483-49A7-8EA0-506138526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D6C58B8-7BB1-49FF-830C-A105A4CE53F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6" name="Picture 15">
              <a:extLst>
                <a:ext uri="{FF2B5EF4-FFF2-40B4-BE49-F238E27FC236}">
                  <a16:creationId xmlns:a16="http://schemas.microsoft.com/office/drawing/2014/main" id="{3EF8675D-B8F2-4363-95EB-AB8CE5FA01C7}"/>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cxnSp>
        <p:nvCxnSpPr>
          <p:cNvPr id="18" name="Straight Connector 17">
            <a:extLst>
              <a:ext uri="{FF2B5EF4-FFF2-40B4-BE49-F238E27FC236}">
                <a16:creationId xmlns:a16="http://schemas.microsoft.com/office/drawing/2014/main" id="{48A3ACA9-28FE-44FE-8439-756750473DB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20" name="Group 19">
            <a:extLst>
              <a:ext uri="{FF2B5EF4-FFF2-40B4-BE49-F238E27FC236}">
                <a16:creationId xmlns:a16="http://schemas.microsoft.com/office/drawing/2014/main" id="{B9A024A3-1C22-4ECE-9940-39AA528523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21" name="Rectangle 20">
              <a:extLst>
                <a:ext uri="{FF2B5EF4-FFF2-40B4-BE49-F238E27FC236}">
                  <a16:creationId xmlns:a16="http://schemas.microsoft.com/office/drawing/2014/main" id="{810B5B84-2981-4BAE-930E-26E49E4FA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1C6085A8-F07A-4D3B-90E2-2CFDA843890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23" name="Picture 22">
                <a:extLst>
                  <a:ext uri="{FF2B5EF4-FFF2-40B4-BE49-F238E27FC236}">
                    <a16:creationId xmlns:a16="http://schemas.microsoft.com/office/drawing/2014/main" id="{AB6D5E93-D00D-411E-8E34-619620A9CC1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4" name="Rectangle 23">
                <a:extLst>
                  <a:ext uri="{FF2B5EF4-FFF2-40B4-BE49-F238E27FC236}">
                    <a16:creationId xmlns:a16="http://schemas.microsoft.com/office/drawing/2014/main" id="{696CE5CC-9673-442A-B737-1F339217A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25" name="Picture 24">
                <a:extLst>
                  <a:ext uri="{FF2B5EF4-FFF2-40B4-BE49-F238E27FC236}">
                    <a16:creationId xmlns:a16="http://schemas.microsoft.com/office/drawing/2014/main" id="{44967AA9-CD2C-4A63-B823-5B56765FAAA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26" name="Picture 25">
                <a:extLst>
                  <a:ext uri="{FF2B5EF4-FFF2-40B4-BE49-F238E27FC236}">
                    <a16:creationId xmlns:a16="http://schemas.microsoft.com/office/drawing/2014/main" id="{E82FCE16-A312-4F38-8605-028781151C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sp>
        <p:nvSpPr>
          <p:cNvPr id="2" name="Title 1">
            <a:extLst>
              <a:ext uri="{FF2B5EF4-FFF2-40B4-BE49-F238E27FC236}">
                <a16:creationId xmlns:a16="http://schemas.microsoft.com/office/drawing/2014/main" id="{D6AEA622-DE38-4661-8C11-CCE20E14D38F}"/>
              </a:ext>
            </a:extLst>
          </p:cNvPr>
          <p:cNvSpPr>
            <a:spLocks noGrp="1"/>
          </p:cNvSpPr>
          <p:nvPr>
            <p:ph type="title"/>
          </p:nvPr>
        </p:nvSpPr>
        <p:spPr>
          <a:xfrm>
            <a:off x="6553770" y="1041401"/>
            <a:ext cx="4538526" cy="2345264"/>
          </a:xfrm>
        </p:spPr>
        <p:txBody>
          <a:bodyPr vert="horz" lIns="91440" tIns="45720" rIns="91440" bIns="45720" rtlCol="0" anchor="b">
            <a:normAutofit/>
          </a:bodyPr>
          <a:lstStyle/>
          <a:p>
            <a:r>
              <a:rPr lang="en-US" sz="5400" dirty="0"/>
              <a:t>Reflection and Discussion</a:t>
            </a:r>
          </a:p>
        </p:txBody>
      </p:sp>
      <p:sp>
        <p:nvSpPr>
          <p:cNvPr id="3" name="Content Placeholder 2">
            <a:extLst>
              <a:ext uri="{FF2B5EF4-FFF2-40B4-BE49-F238E27FC236}">
                <a16:creationId xmlns:a16="http://schemas.microsoft.com/office/drawing/2014/main" id="{ED97DE18-0421-499D-AEEA-F7D70B2BB6C1}"/>
              </a:ext>
            </a:extLst>
          </p:cNvPr>
          <p:cNvSpPr>
            <a:spLocks noGrp="1"/>
          </p:cNvSpPr>
          <p:nvPr>
            <p:ph idx="1"/>
          </p:nvPr>
        </p:nvSpPr>
        <p:spPr>
          <a:xfrm>
            <a:off x="6579045" y="3657596"/>
            <a:ext cx="4513252" cy="1933463"/>
          </a:xfrm>
        </p:spPr>
        <p:txBody>
          <a:bodyPr vert="horz" lIns="91440" tIns="45720" rIns="91440" bIns="45720" rtlCol="0" anchor="t">
            <a:normAutofit/>
          </a:bodyPr>
          <a:lstStyle/>
          <a:p>
            <a:pPr marL="0" indent="0" algn="ctr">
              <a:buNone/>
            </a:pPr>
            <a:r>
              <a:rPr lang="en-US" sz="2100" i="1" dirty="0">
                <a:solidFill>
                  <a:schemeClr val="tx1"/>
                </a:solidFill>
              </a:rPr>
              <a:t>Soli Deo Gloria</a:t>
            </a:r>
          </a:p>
        </p:txBody>
      </p:sp>
      <p:sp>
        <p:nvSpPr>
          <p:cNvPr id="28" name="Rectangle 27">
            <a:extLst>
              <a:ext uri="{FF2B5EF4-FFF2-40B4-BE49-F238E27FC236}">
                <a16:creationId xmlns:a16="http://schemas.microsoft.com/office/drawing/2014/main" id="{4CB3EA36-32FA-45B8-9C8E-B9F3520EE4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4" y="1092200"/>
            <a:ext cx="4976494"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Logo&#10;&#10;Description automatically generated">
            <a:extLst>
              <a:ext uri="{FF2B5EF4-FFF2-40B4-BE49-F238E27FC236}">
                <a16:creationId xmlns:a16="http://schemas.microsoft.com/office/drawing/2014/main" id="{A7D2BAA8-15B5-4B6D-AE17-B9EB2AEC7C2C}"/>
              </a:ext>
            </a:extLst>
          </p:cNvPr>
          <p:cNvPicPr>
            <a:picLocks noChangeAspect="1"/>
          </p:cNvPicPr>
          <p:nvPr/>
        </p:nvPicPr>
        <p:blipFill rotWithShape="1">
          <a:blip r:embed="rId7">
            <a:extLst>
              <a:ext uri="{28A0092B-C50C-407E-A947-70E740481C1C}">
                <a14:useLocalDpi xmlns:a14="http://schemas.microsoft.com/office/drawing/2010/main" val="0"/>
              </a:ext>
            </a:extLst>
          </a:blip>
          <a:srcRect t="1689" r="-3" b="9579"/>
          <a:stretch/>
        </p:blipFill>
        <p:spPr>
          <a:xfrm>
            <a:off x="1412683" y="1410208"/>
            <a:ext cx="4348925" cy="3858780"/>
          </a:xfrm>
          <a:prstGeom prst="rect">
            <a:avLst/>
          </a:prstGeom>
        </p:spPr>
      </p:pic>
      <p:cxnSp>
        <p:nvCxnSpPr>
          <p:cNvPr id="30" name="Straight Connector 29">
            <a:extLst>
              <a:ext uri="{FF2B5EF4-FFF2-40B4-BE49-F238E27FC236}">
                <a16:creationId xmlns:a16="http://schemas.microsoft.com/office/drawing/2014/main" id="{62DC478F-1B0E-4A8A-B3B9-460AB0A0F1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770" y="3522131"/>
            <a:ext cx="4520638" cy="0"/>
          </a:xfrm>
          <a:prstGeom prst="line">
            <a:avLst/>
          </a:prstGeom>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D16D2E25-ED92-4348-BA96-E26F502F917B}"/>
              </a:ext>
            </a:extLst>
          </p:cNvPr>
          <p:cNvSpPr txBox="1"/>
          <p:nvPr/>
        </p:nvSpPr>
        <p:spPr>
          <a:xfrm>
            <a:off x="6553769" y="4352937"/>
            <a:ext cx="4538527" cy="1600438"/>
          </a:xfrm>
          <a:prstGeom prst="rect">
            <a:avLst/>
          </a:prstGeom>
          <a:solidFill>
            <a:schemeClr val="accent1"/>
          </a:solidFill>
          <a:ln>
            <a:solidFill>
              <a:schemeClr val="tx1"/>
            </a:solidFill>
          </a:ln>
          <a:effectLst>
            <a:outerShdw blurRad="50800" dist="38100" dir="2700000" algn="tl" rotWithShape="0">
              <a:prstClr val="black">
                <a:alpha val="40000"/>
              </a:prstClr>
            </a:outerShdw>
          </a:effectLst>
        </p:spPr>
        <p:txBody>
          <a:bodyPr wrap="square">
            <a:spAutoFit/>
          </a:bodyPr>
          <a:lstStyle/>
          <a:p>
            <a:pPr algn="ctr"/>
            <a:r>
              <a:rPr lang="en-US" sz="1600" b="0" i="0" dirty="0">
                <a:solidFill>
                  <a:schemeClr val="bg1"/>
                </a:solidFill>
                <a:effectLst/>
              </a:rPr>
              <a:t>“His death is the hinge of our confidence: we are not baptized into His example, or His life, but into His death. We hereby confess that all our salvation lies in the death of Jesus, which death we accept as having been incurred on our account.”</a:t>
            </a:r>
          </a:p>
          <a:p>
            <a:pPr algn="ctr"/>
            <a:r>
              <a:rPr lang="en-US" sz="1600" dirty="0">
                <a:solidFill>
                  <a:schemeClr val="bg1"/>
                </a:solidFill>
              </a:rPr>
              <a:t>– Charles H. Spurgeon (1881)</a:t>
            </a:r>
          </a:p>
        </p:txBody>
      </p:sp>
    </p:spTree>
    <p:extLst>
      <p:ext uri="{BB962C8B-B14F-4D97-AF65-F5344CB8AC3E}">
        <p14:creationId xmlns:p14="http://schemas.microsoft.com/office/powerpoint/2010/main" val="854578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150E7-A185-4055-A3B2-04EDB79E419F}"/>
              </a:ext>
            </a:extLst>
          </p:cNvPr>
          <p:cNvSpPr>
            <a:spLocks noGrp="1"/>
          </p:cNvSpPr>
          <p:nvPr>
            <p:ph type="title"/>
          </p:nvPr>
        </p:nvSpPr>
        <p:spPr/>
        <p:txBody>
          <a:bodyPr>
            <a:normAutofit fontScale="90000"/>
          </a:bodyPr>
          <a:lstStyle/>
          <a:p>
            <a:r>
              <a:rPr lang="en-US" dirty="0"/>
              <a:t>Antediluvian Wickedness:</a:t>
            </a:r>
            <a:br>
              <a:rPr lang="en-US" dirty="0"/>
            </a:br>
            <a:r>
              <a:rPr lang="en-US" dirty="0"/>
              <a:t>The World That Then Was</a:t>
            </a:r>
          </a:p>
        </p:txBody>
      </p:sp>
      <p:sp>
        <p:nvSpPr>
          <p:cNvPr id="3" name="Content Placeholder 2">
            <a:extLst>
              <a:ext uri="{FF2B5EF4-FFF2-40B4-BE49-F238E27FC236}">
                <a16:creationId xmlns:a16="http://schemas.microsoft.com/office/drawing/2014/main" id="{E7E131A4-49B3-4D6B-AD8A-E2760AFDF92E}"/>
              </a:ext>
            </a:extLst>
          </p:cNvPr>
          <p:cNvSpPr>
            <a:spLocks noGrp="1"/>
          </p:cNvSpPr>
          <p:nvPr>
            <p:ph idx="1"/>
          </p:nvPr>
        </p:nvSpPr>
        <p:spPr/>
        <p:txBody>
          <a:bodyPr>
            <a:normAutofit fontScale="77500" lnSpcReduction="20000"/>
          </a:bodyPr>
          <a:lstStyle/>
          <a:p>
            <a:r>
              <a:rPr lang="en-US" dirty="0"/>
              <a:t>“Knowing this first of all, that scoffers will come in the last days with scoffing, following their own sinful desires. They will say, ‘Where is the promise of His coming? For ever since the fathers fell asleep, all things are continuing as they were from the beginning of Creation.’ For they deliberately overlook this fact, that the heavens existed long ago, and the earth was formed out of water and through water by the word of God, and that by means of these </a:t>
            </a:r>
            <a:r>
              <a:rPr lang="en-US" dirty="0">
                <a:solidFill>
                  <a:schemeClr val="accent2"/>
                </a:solidFill>
              </a:rPr>
              <a:t>the world that </a:t>
            </a:r>
            <a:r>
              <a:rPr lang="en-US" b="1" dirty="0">
                <a:solidFill>
                  <a:schemeClr val="accent2"/>
                </a:solidFill>
              </a:rPr>
              <a:t>then</a:t>
            </a:r>
            <a:r>
              <a:rPr lang="en-US" dirty="0">
                <a:solidFill>
                  <a:schemeClr val="accent2"/>
                </a:solidFill>
              </a:rPr>
              <a:t> existed </a:t>
            </a:r>
            <a:r>
              <a:rPr lang="en-US" dirty="0">
                <a:solidFill>
                  <a:schemeClr val="bg2">
                    <a:lumMod val="25000"/>
                  </a:schemeClr>
                </a:solidFill>
              </a:rPr>
              <a:t>(literally ‘the then-world’ – </a:t>
            </a:r>
            <a:r>
              <a:rPr lang="el-GR" b="0" i="0" dirty="0">
                <a:solidFill>
                  <a:schemeClr val="accent2"/>
                </a:solidFill>
                <a:effectLst/>
              </a:rPr>
              <a:t>ὁ </a:t>
            </a:r>
            <a:r>
              <a:rPr lang="el-GR" b="1" i="0" dirty="0">
                <a:solidFill>
                  <a:schemeClr val="accent2"/>
                </a:solidFill>
                <a:effectLst/>
              </a:rPr>
              <a:t>τότε</a:t>
            </a:r>
            <a:r>
              <a:rPr lang="el-GR" b="0" i="0" dirty="0">
                <a:solidFill>
                  <a:schemeClr val="accent2"/>
                </a:solidFill>
                <a:effectLst/>
              </a:rPr>
              <a:t> κόσμος</a:t>
            </a:r>
            <a:r>
              <a:rPr lang="en-US" b="0" i="0" dirty="0">
                <a:solidFill>
                  <a:schemeClr val="accent2"/>
                </a:solidFill>
                <a:effectLst/>
              </a:rPr>
              <a:t>, </a:t>
            </a:r>
            <a:r>
              <a:rPr lang="en-US" b="0" i="1" dirty="0">
                <a:solidFill>
                  <a:schemeClr val="accent2"/>
                </a:solidFill>
                <a:effectLst/>
              </a:rPr>
              <a:t>ho tote </a:t>
            </a:r>
            <a:r>
              <a:rPr lang="en-US" b="0" i="1" dirty="0" err="1">
                <a:solidFill>
                  <a:schemeClr val="accent2"/>
                </a:solidFill>
                <a:effectLst/>
              </a:rPr>
              <a:t>kosmos</a:t>
            </a:r>
            <a:r>
              <a:rPr lang="en-US" b="0" i="0" dirty="0">
                <a:solidFill>
                  <a:schemeClr val="accent2"/>
                </a:solidFill>
                <a:effectLst/>
              </a:rPr>
              <a:t>)</a:t>
            </a:r>
            <a:r>
              <a:rPr lang="en-US" dirty="0">
                <a:solidFill>
                  <a:schemeClr val="accent2"/>
                </a:solidFill>
              </a:rPr>
              <a:t> </a:t>
            </a:r>
            <a:r>
              <a:rPr lang="en-US" dirty="0"/>
              <a:t>was deluged with water and perished. But by the same word the heavens and earth that now exist are stored up for fire, being kept until the day of judgment and destruction of the ungodly” (2 Peter 3:3-7).</a:t>
            </a:r>
          </a:p>
          <a:p>
            <a:pPr lvl="1"/>
            <a:r>
              <a:rPr lang="en-US" dirty="0"/>
              <a:t>Romans 6:21 – “But  what fruit were you getting </a:t>
            </a:r>
            <a:r>
              <a:rPr lang="en-US" dirty="0">
                <a:solidFill>
                  <a:schemeClr val="accent2"/>
                </a:solidFill>
              </a:rPr>
              <a:t>at that time (</a:t>
            </a:r>
            <a:r>
              <a:rPr lang="el-GR" b="1" i="0" dirty="0">
                <a:solidFill>
                  <a:schemeClr val="accent2"/>
                </a:solidFill>
                <a:effectLst/>
              </a:rPr>
              <a:t>τότε</a:t>
            </a:r>
            <a:r>
              <a:rPr lang="en-US" dirty="0">
                <a:solidFill>
                  <a:schemeClr val="accent2"/>
                </a:solidFill>
              </a:rPr>
              <a:t>, </a:t>
            </a:r>
            <a:r>
              <a:rPr lang="en-US" i="1" dirty="0">
                <a:solidFill>
                  <a:schemeClr val="accent2"/>
                </a:solidFill>
              </a:rPr>
              <a:t>tote</a:t>
            </a:r>
            <a:r>
              <a:rPr lang="en-US" b="0" i="0" dirty="0">
                <a:solidFill>
                  <a:schemeClr val="accent2"/>
                </a:solidFill>
                <a:effectLst/>
              </a:rPr>
              <a:t>)</a:t>
            </a:r>
            <a:r>
              <a:rPr lang="en-US" dirty="0">
                <a:solidFill>
                  <a:schemeClr val="accent2"/>
                </a:solidFill>
              </a:rPr>
              <a:t> </a:t>
            </a:r>
            <a:r>
              <a:rPr lang="en-US" dirty="0"/>
              <a:t>from the things of which you are now ashamed? For the end of those things is death.”</a:t>
            </a:r>
          </a:p>
          <a:p>
            <a:pPr lvl="1"/>
            <a:r>
              <a:rPr lang="en-US" dirty="0"/>
              <a:t>Galatians 4:8 – “</a:t>
            </a:r>
            <a:r>
              <a:rPr lang="en-US" dirty="0">
                <a:solidFill>
                  <a:schemeClr val="accent2"/>
                </a:solidFill>
              </a:rPr>
              <a:t>Formerly (</a:t>
            </a:r>
            <a:r>
              <a:rPr lang="el-GR" b="1" i="0" dirty="0">
                <a:solidFill>
                  <a:schemeClr val="accent2"/>
                </a:solidFill>
                <a:effectLst/>
              </a:rPr>
              <a:t>τότε</a:t>
            </a:r>
            <a:r>
              <a:rPr lang="en-US" i="0" dirty="0">
                <a:solidFill>
                  <a:schemeClr val="accent2"/>
                </a:solidFill>
                <a:effectLst/>
              </a:rPr>
              <a:t>, </a:t>
            </a:r>
            <a:r>
              <a:rPr lang="en-US" i="1" dirty="0">
                <a:solidFill>
                  <a:schemeClr val="accent2"/>
                </a:solidFill>
                <a:effectLst/>
              </a:rPr>
              <a:t>tote</a:t>
            </a:r>
            <a:r>
              <a:rPr lang="en-US" b="0" i="0" dirty="0">
                <a:solidFill>
                  <a:schemeClr val="accent2"/>
                </a:solidFill>
                <a:effectLst/>
              </a:rPr>
              <a:t>)</a:t>
            </a:r>
            <a:r>
              <a:rPr lang="en-US" dirty="0"/>
              <a:t>, when you did not know God, you were enslaved to those that by nature are not gods.”</a:t>
            </a:r>
          </a:p>
        </p:txBody>
      </p:sp>
      <p:pic>
        <p:nvPicPr>
          <p:cNvPr id="4" name="Picture 3" descr="Logo&#10;&#10;Description automatically generated">
            <a:extLst>
              <a:ext uri="{FF2B5EF4-FFF2-40B4-BE49-F238E27FC236}">
                <a16:creationId xmlns:a16="http://schemas.microsoft.com/office/drawing/2014/main" id="{BAD29478-2391-4487-AD04-44CE7E7725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4201845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8FDCB-7C1B-46F6-8C75-50CF56BF8B17}"/>
              </a:ext>
            </a:extLst>
          </p:cNvPr>
          <p:cNvSpPr>
            <a:spLocks noGrp="1"/>
          </p:cNvSpPr>
          <p:nvPr>
            <p:ph type="title"/>
          </p:nvPr>
        </p:nvSpPr>
        <p:spPr/>
        <p:txBody>
          <a:bodyPr/>
          <a:lstStyle/>
          <a:p>
            <a:r>
              <a:rPr lang="en-US" dirty="0"/>
              <a:t>The Diluvial De-Creation</a:t>
            </a:r>
          </a:p>
        </p:txBody>
      </p:sp>
      <p:sp>
        <p:nvSpPr>
          <p:cNvPr id="3" name="Content Placeholder 2">
            <a:extLst>
              <a:ext uri="{FF2B5EF4-FFF2-40B4-BE49-F238E27FC236}">
                <a16:creationId xmlns:a16="http://schemas.microsoft.com/office/drawing/2014/main" id="{8FEF89E5-EE59-49D7-A1C8-41BF6EEA9B1B}"/>
              </a:ext>
            </a:extLst>
          </p:cNvPr>
          <p:cNvSpPr>
            <a:spLocks noGrp="1"/>
          </p:cNvSpPr>
          <p:nvPr>
            <p:ph idx="1"/>
          </p:nvPr>
        </p:nvSpPr>
        <p:spPr/>
        <p:txBody>
          <a:bodyPr>
            <a:normAutofit fontScale="92500" lnSpcReduction="20000"/>
          </a:bodyPr>
          <a:lstStyle/>
          <a:p>
            <a:r>
              <a:rPr lang="en-US" sz="1800" dirty="0">
                <a:solidFill>
                  <a:schemeClr val="bg2">
                    <a:lumMod val="25000"/>
                  </a:schemeClr>
                </a:solidFill>
              </a:rPr>
              <a:t>“So Yahweh said, ‘I will blot out </a:t>
            </a:r>
            <a:r>
              <a:rPr lang="en-US" sz="1800" dirty="0">
                <a:solidFill>
                  <a:schemeClr val="accent2"/>
                </a:solidFill>
              </a:rPr>
              <a:t>man (</a:t>
            </a:r>
            <a:r>
              <a:rPr lang="he-IL" sz="1800" b="0" i="0" dirty="0">
                <a:solidFill>
                  <a:schemeClr val="accent2"/>
                </a:solidFill>
                <a:effectLst/>
              </a:rPr>
              <a:t>הָאָדָם</a:t>
            </a:r>
            <a:r>
              <a:rPr lang="en-US" sz="1800" b="0" i="0" dirty="0">
                <a:solidFill>
                  <a:schemeClr val="accent2"/>
                </a:solidFill>
                <a:effectLst/>
              </a:rPr>
              <a:t>, </a:t>
            </a:r>
            <a:r>
              <a:rPr lang="en-US" sz="1800" b="0" i="1" dirty="0">
                <a:solidFill>
                  <a:schemeClr val="accent2"/>
                </a:solidFill>
                <a:effectLst/>
              </a:rPr>
              <a:t>ha-</a:t>
            </a:r>
            <a:r>
              <a:rPr lang="en-US" sz="1800" b="0" i="1" dirty="0" err="1">
                <a:solidFill>
                  <a:schemeClr val="accent2"/>
                </a:solidFill>
                <a:effectLst/>
              </a:rPr>
              <a:t>adam</a:t>
            </a:r>
            <a:r>
              <a:rPr lang="en-US" sz="1800" b="0" i="0" dirty="0">
                <a:solidFill>
                  <a:schemeClr val="accent2"/>
                </a:solidFill>
                <a:effectLst/>
              </a:rPr>
              <a:t>)</a:t>
            </a:r>
            <a:r>
              <a:rPr lang="en-US" sz="1800" dirty="0">
                <a:solidFill>
                  <a:schemeClr val="accent2"/>
                </a:solidFill>
              </a:rPr>
              <a:t> </a:t>
            </a:r>
            <a:r>
              <a:rPr lang="en-US" sz="1800" dirty="0">
                <a:solidFill>
                  <a:schemeClr val="bg2">
                    <a:lumMod val="25000"/>
                  </a:schemeClr>
                </a:solidFill>
              </a:rPr>
              <a:t>whom I have created from the face of the land”    (Gen 6:7a)</a:t>
            </a:r>
          </a:p>
          <a:p>
            <a:pPr lvl="1"/>
            <a:r>
              <a:rPr lang="en-US" sz="1600" dirty="0">
                <a:solidFill>
                  <a:schemeClr val="bg2">
                    <a:lumMod val="25000"/>
                  </a:schemeClr>
                </a:solidFill>
              </a:rPr>
              <a:t>“Then God said, ‘Let Us make </a:t>
            </a:r>
            <a:r>
              <a:rPr lang="en-US" sz="1600" dirty="0">
                <a:solidFill>
                  <a:schemeClr val="accent2"/>
                </a:solidFill>
              </a:rPr>
              <a:t>man (</a:t>
            </a:r>
            <a:r>
              <a:rPr lang="he-IL" sz="1600" b="0" i="0" dirty="0">
                <a:solidFill>
                  <a:schemeClr val="accent2"/>
                </a:solidFill>
                <a:effectLst/>
              </a:rPr>
              <a:t>אָדָם</a:t>
            </a:r>
            <a:r>
              <a:rPr lang="en-US" sz="1600" b="0" i="0" dirty="0">
                <a:solidFill>
                  <a:schemeClr val="accent2"/>
                </a:solidFill>
                <a:effectLst/>
              </a:rPr>
              <a:t>, </a:t>
            </a:r>
            <a:r>
              <a:rPr lang="en-US" sz="1600" b="0" i="1" dirty="0" err="1">
                <a:solidFill>
                  <a:schemeClr val="accent2"/>
                </a:solidFill>
                <a:effectLst/>
              </a:rPr>
              <a:t>adam</a:t>
            </a:r>
            <a:r>
              <a:rPr lang="en-US" sz="1600" b="0" i="0" dirty="0">
                <a:solidFill>
                  <a:schemeClr val="accent2"/>
                </a:solidFill>
                <a:effectLst/>
              </a:rPr>
              <a:t>)</a:t>
            </a:r>
            <a:r>
              <a:rPr lang="en-US" sz="1600" dirty="0">
                <a:solidFill>
                  <a:schemeClr val="accent2"/>
                </a:solidFill>
              </a:rPr>
              <a:t> </a:t>
            </a:r>
            <a:r>
              <a:rPr lang="en-US" sz="1600" dirty="0">
                <a:solidFill>
                  <a:schemeClr val="bg2">
                    <a:lumMod val="25000"/>
                  </a:schemeClr>
                </a:solidFill>
              </a:rPr>
              <a:t>in Our image, after Our likeness’” (Gen. 1:26).</a:t>
            </a:r>
          </a:p>
          <a:p>
            <a:r>
              <a:rPr lang="en-US" sz="1800" dirty="0">
                <a:solidFill>
                  <a:schemeClr val="bg2">
                    <a:lumMod val="25000"/>
                  </a:schemeClr>
                </a:solidFill>
              </a:rPr>
              <a:t>“Man and </a:t>
            </a:r>
            <a:r>
              <a:rPr lang="en-US" sz="1800" dirty="0">
                <a:solidFill>
                  <a:schemeClr val="accent2"/>
                </a:solidFill>
              </a:rPr>
              <a:t>the animals and creeping things (</a:t>
            </a:r>
            <a:r>
              <a:rPr lang="he-IL" sz="1800" b="0" i="0" dirty="0">
                <a:solidFill>
                  <a:schemeClr val="accent2"/>
                </a:solidFill>
                <a:effectLst/>
              </a:rPr>
              <a:t>עַד־בְּהֵמָה עַד־רֶמֶשׂ</a:t>
            </a:r>
            <a:r>
              <a:rPr lang="en-US" sz="1800" b="0" i="0" dirty="0">
                <a:solidFill>
                  <a:schemeClr val="accent2"/>
                </a:solidFill>
                <a:effectLst/>
              </a:rPr>
              <a:t>, </a:t>
            </a:r>
            <a:r>
              <a:rPr lang="en-US" sz="1800" b="0" i="1" dirty="0">
                <a:solidFill>
                  <a:schemeClr val="accent2"/>
                </a:solidFill>
                <a:effectLst/>
              </a:rPr>
              <a:t>ad-</a:t>
            </a:r>
            <a:r>
              <a:rPr lang="en-US" sz="1800" b="0" i="1" dirty="0" err="1">
                <a:solidFill>
                  <a:schemeClr val="accent2"/>
                </a:solidFill>
                <a:effectLst/>
              </a:rPr>
              <a:t>behemah</a:t>
            </a:r>
            <a:r>
              <a:rPr lang="en-US" sz="1800" b="0" i="1" dirty="0">
                <a:solidFill>
                  <a:schemeClr val="accent2"/>
                </a:solidFill>
                <a:effectLst/>
              </a:rPr>
              <a:t> ad-</a:t>
            </a:r>
            <a:r>
              <a:rPr lang="en-US" sz="1800" b="0" i="1" dirty="0" err="1">
                <a:solidFill>
                  <a:schemeClr val="accent2"/>
                </a:solidFill>
                <a:effectLst/>
              </a:rPr>
              <a:t>remes</a:t>
            </a:r>
            <a:r>
              <a:rPr lang="en-US" sz="1800" dirty="0">
                <a:solidFill>
                  <a:schemeClr val="accent2"/>
                </a:solidFill>
              </a:rPr>
              <a:t>)</a:t>
            </a:r>
            <a:r>
              <a:rPr lang="en-US" sz="1800" dirty="0">
                <a:solidFill>
                  <a:schemeClr val="bg2">
                    <a:lumMod val="25000"/>
                  </a:schemeClr>
                </a:solidFill>
              </a:rPr>
              <a:t>”</a:t>
            </a:r>
            <a:r>
              <a:rPr lang="en-US" sz="1800" dirty="0">
                <a:solidFill>
                  <a:schemeClr val="accent2"/>
                </a:solidFill>
              </a:rPr>
              <a:t> </a:t>
            </a:r>
            <a:r>
              <a:rPr lang="en-US" sz="1800" dirty="0">
                <a:solidFill>
                  <a:schemeClr val="bg2">
                    <a:lumMod val="25000"/>
                  </a:schemeClr>
                </a:solidFill>
              </a:rPr>
              <a:t>(Gen. 6:7b)</a:t>
            </a:r>
          </a:p>
          <a:p>
            <a:pPr lvl="1"/>
            <a:r>
              <a:rPr lang="en-US" sz="1600" dirty="0">
                <a:solidFill>
                  <a:schemeClr val="bg2">
                    <a:lumMod val="25000"/>
                  </a:schemeClr>
                </a:solidFill>
              </a:rPr>
              <a:t>“And God said, ‘Let the earth bring forth living creatures according to their kinds</a:t>
            </a:r>
            <a:r>
              <a:rPr lang="en-US" sz="1600" b="0" i="0" dirty="0">
                <a:solidFill>
                  <a:schemeClr val="bg2">
                    <a:lumMod val="25000"/>
                  </a:schemeClr>
                </a:solidFill>
                <a:effectLst/>
              </a:rPr>
              <a:t>—</a:t>
            </a:r>
            <a:r>
              <a:rPr lang="en-US" sz="1600" b="0" i="0" dirty="0">
                <a:solidFill>
                  <a:schemeClr val="accent2"/>
                </a:solidFill>
                <a:effectLst/>
              </a:rPr>
              <a:t>livestock and creeping things (</a:t>
            </a:r>
            <a:r>
              <a:rPr lang="he-IL" sz="1600" b="0" i="0" dirty="0">
                <a:solidFill>
                  <a:schemeClr val="accent2"/>
                </a:solidFill>
                <a:effectLst/>
              </a:rPr>
              <a:t>בְּהֵמָה וָרֶמֶשׂ</a:t>
            </a:r>
            <a:r>
              <a:rPr lang="en-US" sz="1600" b="0" i="0" dirty="0">
                <a:solidFill>
                  <a:schemeClr val="accent2"/>
                </a:solidFill>
                <a:effectLst/>
              </a:rPr>
              <a:t>, </a:t>
            </a:r>
            <a:r>
              <a:rPr lang="en-US" sz="1600" b="0" i="1" dirty="0" err="1">
                <a:solidFill>
                  <a:schemeClr val="accent2"/>
                </a:solidFill>
                <a:effectLst/>
              </a:rPr>
              <a:t>behemah</a:t>
            </a:r>
            <a:r>
              <a:rPr lang="en-US" sz="1600" b="0" i="1" dirty="0">
                <a:solidFill>
                  <a:schemeClr val="accent2"/>
                </a:solidFill>
                <a:effectLst/>
              </a:rPr>
              <a:t> </a:t>
            </a:r>
            <a:r>
              <a:rPr lang="en-US" sz="1600" b="0" i="1" dirty="0" err="1">
                <a:solidFill>
                  <a:schemeClr val="accent2"/>
                </a:solidFill>
                <a:effectLst/>
              </a:rPr>
              <a:t>varemes</a:t>
            </a:r>
            <a:r>
              <a:rPr lang="en-US" sz="1600" b="0" i="0" dirty="0">
                <a:solidFill>
                  <a:schemeClr val="accent2"/>
                </a:solidFill>
                <a:effectLst/>
              </a:rPr>
              <a:t>)</a:t>
            </a:r>
            <a:r>
              <a:rPr lang="en-US" sz="1600" b="0" i="0" dirty="0">
                <a:solidFill>
                  <a:schemeClr val="bg2">
                    <a:lumMod val="25000"/>
                  </a:schemeClr>
                </a:solidFill>
                <a:effectLst/>
              </a:rPr>
              <a:t> and beasts of the earth according to their kinds.’ And it was so” (Gen. 1:24).</a:t>
            </a:r>
            <a:endParaRPr lang="en-US" sz="1600" dirty="0">
              <a:solidFill>
                <a:schemeClr val="bg2">
                  <a:lumMod val="25000"/>
                </a:schemeClr>
              </a:solidFill>
            </a:endParaRPr>
          </a:p>
          <a:p>
            <a:r>
              <a:rPr lang="en-US" sz="1800" dirty="0">
                <a:solidFill>
                  <a:schemeClr val="bg2">
                    <a:lumMod val="25000"/>
                  </a:schemeClr>
                </a:solidFill>
              </a:rPr>
              <a:t>“And </a:t>
            </a:r>
            <a:r>
              <a:rPr lang="en-US" sz="1800" dirty="0">
                <a:solidFill>
                  <a:schemeClr val="accent2"/>
                </a:solidFill>
              </a:rPr>
              <a:t>birds (</a:t>
            </a:r>
            <a:r>
              <a:rPr lang="he-IL" sz="1800" b="0" i="0" dirty="0">
                <a:solidFill>
                  <a:schemeClr val="accent2"/>
                </a:solidFill>
                <a:effectLst/>
              </a:rPr>
              <a:t>עֹוף</a:t>
            </a:r>
            <a:r>
              <a:rPr lang="en-US" sz="1800" b="0" i="0" dirty="0">
                <a:solidFill>
                  <a:schemeClr val="accent2"/>
                </a:solidFill>
                <a:effectLst/>
              </a:rPr>
              <a:t>, </a:t>
            </a:r>
            <a:r>
              <a:rPr lang="en-US" sz="1800" b="0" i="1" dirty="0" err="1">
                <a:solidFill>
                  <a:schemeClr val="accent2"/>
                </a:solidFill>
                <a:effectLst/>
              </a:rPr>
              <a:t>oph</a:t>
            </a:r>
            <a:r>
              <a:rPr lang="en-US" sz="1800" b="0" i="0" dirty="0">
                <a:solidFill>
                  <a:schemeClr val="accent2"/>
                </a:solidFill>
                <a:effectLst/>
              </a:rPr>
              <a:t>) </a:t>
            </a:r>
            <a:r>
              <a:rPr lang="en-US" sz="1800" dirty="0">
                <a:solidFill>
                  <a:schemeClr val="bg2">
                    <a:lumMod val="25000"/>
                  </a:schemeClr>
                </a:solidFill>
              </a:rPr>
              <a:t>of the heavens” (Gen 6:7c).</a:t>
            </a:r>
          </a:p>
          <a:p>
            <a:pPr lvl="1"/>
            <a:r>
              <a:rPr lang="en-US" sz="1600" dirty="0">
                <a:solidFill>
                  <a:schemeClr val="bg2">
                    <a:lumMod val="25000"/>
                  </a:schemeClr>
                </a:solidFill>
              </a:rPr>
              <a:t>“And God said, “[…] and let </a:t>
            </a:r>
            <a:r>
              <a:rPr lang="en-US" sz="1600" dirty="0">
                <a:solidFill>
                  <a:schemeClr val="accent2"/>
                </a:solidFill>
              </a:rPr>
              <a:t>birds (</a:t>
            </a:r>
            <a:r>
              <a:rPr lang="he-IL" sz="1600" b="0" i="0" dirty="0">
                <a:solidFill>
                  <a:schemeClr val="accent2"/>
                </a:solidFill>
                <a:effectLst/>
              </a:rPr>
              <a:t>עֹוף</a:t>
            </a:r>
            <a:r>
              <a:rPr lang="en-US" sz="1600" b="0" i="0" dirty="0">
                <a:solidFill>
                  <a:schemeClr val="accent2"/>
                </a:solidFill>
                <a:effectLst/>
              </a:rPr>
              <a:t>, </a:t>
            </a:r>
            <a:r>
              <a:rPr lang="en-US" sz="1600" b="0" i="1" dirty="0" err="1">
                <a:solidFill>
                  <a:schemeClr val="accent2"/>
                </a:solidFill>
                <a:effectLst/>
              </a:rPr>
              <a:t>oph</a:t>
            </a:r>
            <a:r>
              <a:rPr lang="en-US" sz="1600" dirty="0">
                <a:solidFill>
                  <a:schemeClr val="accent2"/>
                </a:solidFill>
              </a:rPr>
              <a:t>) </a:t>
            </a:r>
            <a:r>
              <a:rPr lang="en-US" sz="1600" dirty="0">
                <a:solidFill>
                  <a:schemeClr val="bg2">
                    <a:lumMod val="25000"/>
                  </a:schemeClr>
                </a:solidFill>
              </a:rPr>
              <a:t>fly above the earth across the expanse of the heavens” (Gen. 1:20).</a:t>
            </a:r>
          </a:p>
          <a:p>
            <a:r>
              <a:rPr lang="en-US" sz="1800" dirty="0">
                <a:solidFill>
                  <a:schemeClr val="bg2">
                    <a:lumMod val="25000"/>
                  </a:schemeClr>
                </a:solidFill>
              </a:rPr>
              <a:t>“Behold, I will destroy them with </a:t>
            </a:r>
            <a:r>
              <a:rPr lang="en-US" sz="1800" dirty="0">
                <a:solidFill>
                  <a:schemeClr val="accent2"/>
                </a:solidFill>
              </a:rPr>
              <a:t>the earth (</a:t>
            </a:r>
            <a:r>
              <a:rPr lang="he-IL" sz="1800" b="0" i="0" dirty="0">
                <a:solidFill>
                  <a:schemeClr val="accent2"/>
                </a:solidFill>
                <a:effectLst/>
              </a:rPr>
              <a:t>הָאָֽרֶץ</a:t>
            </a:r>
            <a:r>
              <a:rPr lang="en-US" sz="1800" b="0" i="0" dirty="0">
                <a:solidFill>
                  <a:schemeClr val="accent2"/>
                </a:solidFill>
                <a:effectLst/>
              </a:rPr>
              <a:t>, </a:t>
            </a:r>
            <a:r>
              <a:rPr lang="en-US" sz="1800" b="0" i="1" dirty="0">
                <a:solidFill>
                  <a:schemeClr val="accent2"/>
                </a:solidFill>
                <a:effectLst/>
              </a:rPr>
              <a:t>ha-</a:t>
            </a:r>
            <a:r>
              <a:rPr lang="en-US" sz="1800" b="0" i="1" dirty="0" err="1">
                <a:solidFill>
                  <a:schemeClr val="accent2"/>
                </a:solidFill>
                <a:effectLst/>
              </a:rPr>
              <a:t>arets</a:t>
            </a:r>
            <a:r>
              <a:rPr lang="en-US" sz="1800" dirty="0">
                <a:solidFill>
                  <a:schemeClr val="accent2"/>
                </a:solidFill>
              </a:rPr>
              <a:t>)</a:t>
            </a:r>
            <a:r>
              <a:rPr lang="en-US" sz="1800" dirty="0">
                <a:solidFill>
                  <a:schemeClr val="bg2">
                    <a:lumMod val="25000"/>
                  </a:schemeClr>
                </a:solidFill>
              </a:rPr>
              <a:t>” (Gen. 6:13b)</a:t>
            </a:r>
          </a:p>
          <a:p>
            <a:pPr lvl="1"/>
            <a:r>
              <a:rPr lang="en-US" sz="1600" dirty="0">
                <a:solidFill>
                  <a:schemeClr val="bg2">
                    <a:lumMod val="25000"/>
                  </a:schemeClr>
                </a:solidFill>
              </a:rPr>
              <a:t>“And God said, ‘Let the waters under the heavens be gathered together into one place, and let the dry land appear.’ And it was so. God called the dry land </a:t>
            </a:r>
            <a:r>
              <a:rPr lang="en-US" sz="1600" dirty="0">
                <a:solidFill>
                  <a:schemeClr val="accent2"/>
                </a:solidFill>
              </a:rPr>
              <a:t>Earth (</a:t>
            </a:r>
            <a:r>
              <a:rPr lang="he-IL" sz="1600" b="0" i="0" dirty="0">
                <a:solidFill>
                  <a:schemeClr val="accent2"/>
                </a:solidFill>
                <a:effectLst/>
              </a:rPr>
              <a:t>אֶרֶץ</a:t>
            </a:r>
            <a:r>
              <a:rPr lang="en-US" sz="1600" b="0" i="0" dirty="0">
                <a:solidFill>
                  <a:schemeClr val="accent2"/>
                </a:solidFill>
                <a:effectLst/>
              </a:rPr>
              <a:t>, </a:t>
            </a:r>
            <a:r>
              <a:rPr lang="en-US" sz="1600" b="0" i="1" dirty="0" err="1">
                <a:solidFill>
                  <a:schemeClr val="accent2"/>
                </a:solidFill>
                <a:effectLst/>
              </a:rPr>
              <a:t>erets</a:t>
            </a:r>
            <a:r>
              <a:rPr lang="en-US" sz="1600" b="0" i="0" dirty="0">
                <a:solidFill>
                  <a:schemeClr val="accent2"/>
                </a:solidFill>
                <a:effectLst/>
              </a:rPr>
              <a:t>)</a:t>
            </a:r>
            <a:r>
              <a:rPr lang="en-US" sz="1600" dirty="0">
                <a:solidFill>
                  <a:schemeClr val="bg2">
                    <a:lumMod val="25000"/>
                  </a:schemeClr>
                </a:solidFill>
              </a:rPr>
              <a:t>”</a:t>
            </a:r>
            <a:r>
              <a:rPr lang="en-US" sz="1600" dirty="0">
                <a:solidFill>
                  <a:schemeClr val="accent2"/>
                </a:solidFill>
              </a:rPr>
              <a:t> </a:t>
            </a:r>
            <a:r>
              <a:rPr lang="en-US" sz="1600" dirty="0">
                <a:solidFill>
                  <a:schemeClr val="bg2">
                    <a:lumMod val="25000"/>
                  </a:schemeClr>
                </a:solidFill>
              </a:rPr>
              <a:t>(Gen. 1:9-10a).</a:t>
            </a:r>
          </a:p>
        </p:txBody>
      </p:sp>
      <p:pic>
        <p:nvPicPr>
          <p:cNvPr id="4" name="Picture 3" descr="Logo&#10;&#10;Description automatically generated">
            <a:extLst>
              <a:ext uri="{FF2B5EF4-FFF2-40B4-BE49-F238E27FC236}">
                <a16:creationId xmlns:a16="http://schemas.microsoft.com/office/drawing/2014/main" id="{87C60A48-16F9-4816-BBCE-031D5D6987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
        <p:nvSpPr>
          <p:cNvPr id="5" name="TextBox 4">
            <a:extLst>
              <a:ext uri="{FF2B5EF4-FFF2-40B4-BE49-F238E27FC236}">
                <a16:creationId xmlns:a16="http://schemas.microsoft.com/office/drawing/2014/main" id="{9D1811B9-F7B5-4963-B947-AC1D4463F036}"/>
              </a:ext>
            </a:extLst>
          </p:cNvPr>
          <p:cNvSpPr txBox="1"/>
          <p:nvPr/>
        </p:nvSpPr>
        <p:spPr>
          <a:xfrm>
            <a:off x="1588361" y="5762389"/>
            <a:ext cx="9015276" cy="261610"/>
          </a:xfrm>
          <a:prstGeom prst="rect">
            <a:avLst/>
          </a:prstGeom>
          <a:noFill/>
        </p:spPr>
        <p:txBody>
          <a:bodyPr wrap="square" rtlCol="0">
            <a:spAutoFit/>
          </a:bodyPr>
          <a:lstStyle/>
          <a:p>
            <a:pPr algn="ctr"/>
            <a:r>
              <a:rPr lang="en-US" sz="1100" b="1" dirty="0"/>
              <a:t>*Yahweh initiates a Creation Reversal not only by destroying His Creation through the waters, but by doing so in a chronologically reversed order!*</a:t>
            </a:r>
          </a:p>
        </p:txBody>
      </p:sp>
    </p:spTree>
    <p:extLst>
      <p:ext uri="{BB962C8B-B14F-4D97-AF65-F5344CB8AC3E}">
        <p14:creationId xmlns:p14="http://schemas.microsoft.com/office/powerpoint/2010/main" val="970942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1000"/>
                                        <p:tgtEl>
                                          <p:spTgt spid="3">
                                            <p:txEl>
                                              <p:pRg st="5" end="5"/>
                                            </p:txEl>
                                          </p:spTgt>
                                        </p:tgtEl>
                                      </p:cBhvr>
                                    </p:animEffect>
                                    <p:anim calcmode="lin" valueType="num">
                                      <p:cBhvr>
                                        <p:cTn id="3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Effect transition="in" filter="fade">
                                      <p:cBhvr>
                                        <p:cTn id="43" dur="1000"/>
                                        <p:tgtEl>
                                          <p:spTgt spid="3">
                                            <p:txEl>
                                              <p:pRg st="6" end="6"/>
                                            </p:txEl>
                                          </p:spTgt>
                                        </p:tgtEl>
                                      </p:cBhvr>
                                    </p:animEffect>
                                    <p:anim calcmode="lin" valueType="num">
                                      <p:cBhvr>
                                        <p:cTn id="4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1000"/>
                                        <p:tgtEl>
                                          <p:spTgt spid="3">
                                            <p:txEl>
                                              <p:pRg st="7" end="7"/>
                                            </p:txEl>
                                          </p:spTgt>
                                        </p:tgtEl>
                                      </p:cBhvr>
                                    </p:animEffect>
                                    <p:anim calcmode="lin" valueType="num">
                                      <p:cBhvr>
                                        <p:cTn id="49"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fade">
                                      <p:cBhvr>
                                        <p:cTn id="55" dur="1000"/>
                                        <p:tgtEl>
                                          <p:spTgt spid="5"/>
                                        </p:tgtEl>
                                      </p:cBhvr>
                                    </p:animEffect>
                                    <p:anim calcmode="lin" valueType="num">
                                      <p:cBhvr>
                                        <p:cTn id="56" dur="1000" fill="hold"/>
                                        <p:tgtEl>
                                          <p:spTgt spid="5"/>
                                        </p:tgtEl>
                                        <p:attrNameLst>
                                          <p:attrName>ppt_x</p:attrName>
                                        </p:attrNameLst>
                                      </p:cBhvr>
                                      <p:tavLst>
                                        <p:tav tm="0">
                                          <p:val>
                                            <p:strVal val="#ppt_x"/>
                                          </p:val>
                                        </p:tav>
                                        <p:tav tm="100000">
                                          <p:val>
                                            <p:strVal val="#ppt_x"/>
                                          </p:val>
                                        </p:tav>
                                      </p:tavLst>
                                    </p:anim>
                                    <p:anim calcmode="lin" valueType="num">
                                      <p:cBhvr>
                                        <p:cTn id="5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CBEA2-8355-4C6C-AB24-2B639888409A}"/>
              </a:ext>
            </a:extLst>
          </p:cNvPr>
          <p:cNvSpPr>
            <a:spLocks noGrp="1"/>
          </p:cNvSpPr>
          <p:nvPr>
            <p:ph type="title"/>
          </p:nvPr>
        </p:nvSpPr>
        <p:spPr/>
        <p:txBody>
          <a:bodyPr>
            <a:normAutofit fontScale="90000"/>
          </a:bodyPr>
          <a:lstStyle/>
          <a:p>
            <a:r>
              <a:rPr lang="en-US" dirty="0"/>
              <a:t>Dual Sanctions:</a:t>
            </a:r>
            <a:br>
              <a:rPr lang="en-US" dirty="0"/>
            </a:br>
            <a:r>
              <a:rPr lang="en-US" dirty="0"/>
              <a:t>Salvation and Redemption through Judgment</a:t>
            </a:r>
          </a:p>
        </p:txBody>
      </p:sp>
      <p:sp>
        <p:nvSpPr>
          <p:cNvPr id="3" name="Content Placeholder 2">
            <a:extLst>
              <a:ext uri="{FF2B5EF4-FFF2-40B4-BE49-F238E27FC236}">
                <a16:creationId xmlns:a16="http://schemas.microsoft.com/office/drawing/2014/main" id="{A1ACE0B6-9CEE-4DD8-B76E-22E21BAB08BF}"/>
              </a:ext>
            </a:extLst>
          </p:cNvPr>
          <p:cNvSpPr>
            <a:spLocks noGrp="1"/>
          </p:cNvSpPr>
          <p:nvPr>
            <p:ph idx="1"/>
          </p:nvPr>
        </p:nvSpPr>
        <p:spPr/>
        <p:txBody>
          <a:bodyPr>
            <a:normAutofit fontScale="70000" lnSpcReduction="20000"/>
          </a:bodyPr>
          <a:lstStyle/>
          <a:p>
            <a:r>
              <a:rPr lang="en-US" dirty="0">
                <a:solidFill>
                  <a:schemeClr val="bg2">
                    <a:lumMod val="25000"/>
                  </a:schemeClr>
                </a:solidFill>
              </a:rPr>
              <a:t>“But Noah found favor (</a:t>
            </a:r>
            <a:r>
              <a:rPr lang="he-IL" b="0" i="0" dirty="0">
                <a:solidFill>
                  <a:schemeClr val="bg2">
                    <a:lumMod val="25000"/>
                  </a:schemeClr>
                </a:solidFill>
                <a:effectLst/>
              </a:rPr>
              <a:t>חֵן</a:t>
            </a:r>
            <a:r>
              <a:rPr lang="en-US" b="0" i="0" dirty="0">
                <a:solidFill>
                  <a:schemeClr val="bg2">
                    <a:lumMod val="25000"/>
                  </a:schemeClr>
                </a:solidFill>
                <a:effectLst/>
              </a:rPr>
              <a:t>) </a:t>
            </a:r>
            <a:r>
              <a:rPr lang="en-US" dirty="0">
                <a:solidFill>
                  <a:schemeClr val="bg2">
                    <a:lumMod val="25000"/>
                  </a:schemeClr>
                </a:solidFill>
              </a:rPr>
              <a:t>in the eyes of Yahweh” (Gen. 6:8).</a:t>
            </a:r>
          </a:p>
          <a:p>
            <a:r>
              <a:rPr lang="en-US" dirty="0">
                <a:solidFill>
                  <a:schemeClr val="bg2">
                    <a:lumMod val="25000"/>
                  </a:schemeClr>
                </a:solidFill>
              </a:rPr>
              <a:t>“Make yourself an </a:t>
            </a:r>
            <a:r>
              <a:rPr lang="en-US" dirty="0">
                <a:solidFill>
                  <a:schemeClr val="accent2"/>
                </a:solidFill>
              </a:rPr>
              <a:t>ark (</a:t>
            </a:r>
            <a:r>
              <a:rPr lang="he-IL" b="0" i="0" dirty="0">
                <a:solidFill>
                  <a:schemeClr val="accent2"/>
                </a:solidFill>
                <a:effectLst/>
              </a:rPr>
              <a:t>תֵּבַת</a:t>
            </a:r>
            <a:r>
              <a:rPr lang="en-US" b="0" i="0" dirty="0">
                <a:solidFill>
                  <a:schemeClr val="accent2"/>
                </a:solidFill>
                <a:effectLst/>
              </a:rPr>
              <a:t>, </a:t>
            </a:r>
            <a:r>
              <a:rPr lang="en-US" b="0" i="1" dirty="0" err="1">
                <a:solidFill>
                  <a:schemeClr val="accent2"/>
                </a:solidFill>
                <a:effectLst/>
              </a:rPr>
              <a:t>tevah</a:t>
            </a:r>
            <a:r>
              <a:rPr lang="en-US" b="0" dirty="0">
                <a:solidFill>
                  <a:schemeClr val="accent2"/>
                </a:solidFill>
                <a:effectLst/>
              </a:rPr>
              <a:t>)</a:t>
            </a:r>
            <a:r>
              <a:rPr lang="en-US" dirty="0">
                <a:solidFill>
                  <a:schemeClr val="accent2"/>
                </a:solidFill>
              </a:rPr>
              <a:t> </a:t>
            </a:r>
            <a:r>
              <a:rPr lang="en-US" dirty="0">
                <a:solidFill>
                  <a:schemeClr val="bg2">
                    <a:lumMod val="25000"/>
                  </a:schemeClr>
                </a:solidFill>
              </a:rPr>
              <a:t>of gopher wood. Make rooms in the ark, and cover it inside and out with pitch (</a:t>
            </a:r>
            <a:r>
              <a:rPr lang="he-IL" b="0" i="0" dirty="0">
                <a:solidFill>
                  <a:schemeClr val="bg2">
                    <a:lumMod val="25000"/>
                  </a:schemeClr>
                </a:solidFill>
                <a:effectLst/>
              </a:rPr>
              <a:t>בַּכֹּֽפֶר</a:t>
            </a:r>
            <a:r>
              <a:rPr lang="en-US" b="0" i="0" dirty="0">
                <a:solidFill>
                  <a:schemeClr val="bg2">
                    <a:lumMod val="25000"/>
                  </a:schemeClr>
                </a:solidFill>
                <a:effectLst/>
              </a:rPr>
              <a:t>)</a:t>
            </a:r>
            <a:r>
              <a:rPr lang="en-US" dirty="0">
                <a:solidFill>
                  <a:schemeClr val="bg2">
                    <a:lumMod val="25000"/>
                  </a:schemeClr>
                </a:solidFill>
              </a:rPr>
              <a:t>” (Gen. 6:14).</a:t>
            </a:r>
          </a:p>
          <a:p>
            <a:r>
              <a:rPr lang="en-US" dirty="0">
                <a:solidFill>
                  <a:schemeClr val="bg2">
                    <a:lumMod val="25000"/>
                  </a:schemeClr>
                </a:solidFill>
              </a:rPr>
              <a:t>“By faith Noah, being warned by God concerning events as yet unseen, in reverent fear constructed an ark for the saving of his household. By this he condemned the world and became an heir of the righteousness that comes by faith” (Heb. 11:7).</a:t>
            </a:r>
          </a:p>
          <a:p>
            <a:pPr lvl="1"/>
            <a:r>
              <a:rPr lang="en-US" dirty="0">
                <a:solidFill>
                  <a:schemeClr val="bg2">
                    <a:lumMod val="25000"/>
                  </a:schemeClr>
                </a:solidFill>
              </a:rPr>
              <a:t>“But I will establish My covenant with you, and you shall come into the ark, you, your wife, and your sons’ wives with you” (Gen. 6:18).</a:t>
            </a:r>
          </a:p>
          <a:p>
            <a:pPr lvl="1"/>
            <a:r>
              <a:rPr lang="en-US" dirty="0">
                <a:solidFill>
                  <a:schemeClr val="bg2">
                    <a:lumMod val="25000"/>
                  </a:schemeClr>
                </a:solidFill>
              </a:rPr>
              <a:t>“They went into the ark with Noah, two and two of all flesh in which there was the breath of life” (Gen. 7:15).</a:t>
            </a:r>
          </a:p>
          <a:p>
            <a:pPr lvl="1"/>
            <a:r>
              <a:rPr lang="en-US" dirty="0">
                <a:solidFill>
                  <a:schemeClr val="bg2">
                    <a:lumMod val="25000"/>
                  </a:schemeClr>
                </a:solidFill>
              </a:rPr>
              <a:t>First major instance of salvation through identification; the household, in union with a righteous federal head, is saved through the Covenant of Grace from the </a:t>
            </a:r>
            <a:r>
              <a:rPr lang="en-US" i="1" dirty="0">
                <a:solidFill>
                  <a:schemeClr val="bg2">
                    <a:lumMod val="25000"/>
                  </a:schemeClr>
                </a:solidFill>
              </a:rPr>
              <a:t>Spiritus Recreator</a:t>
            </a:r>
            <a:r>
              <a:rPr lang="en-US" dirty="0">
                <a:solidFill>
                  <a:schemeClr val="bg2">
                    <a:lumMod val="25000"/>
                  </a:schemeClr>
                </a:solidFill>
              </a:rPr>
              <a:t> </a:t>
            </a:r>
          </a:p>
          <a:p>
            <a:endParaRPr lang="en-US" dirty="0"/>
          </a:p>
        </p:txBody>
      </p:sp>
      <p:pic>
        <p:nvPicPr>
          <p:cNvPr id="4" name="Picture 3" descr="Logo&#10;&#10;Description automatically generated">
            <a:extLst>
              <a:ext uri="{FF2B5EF4-FFF2-40B4-BE49-F238E27FC236}">
                <a16:creationId xmlns:a16="http://schemas.microsoft.com/office/drawing/2014/main" id="{E958EE2F-B5E5-494F-A4F0-C7E5CFB961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34682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fade">
                                      <p:cBhvr>
                                        <p:cTn id="14" dur="1000"/>
                                        <p:tgtEl>
                                          <p:spTgt spid="3">
                                            <p:txEl>
                                              <p:pRg st="3" end="3"/>
                                            </p:txEl>
                                          </p:spTgt>
                                        </p:tgtEl>
                                      </p:cBhvr>
                                    </p:animEffect>
                                    <p:anim calcmode="lin" valueType="num">
                                      <p:cBhvr>
                                        <p:cTn id="1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1000"/>
                                        <p:tgtEl>
                                          <p:spTgt spid="3">
                                            <p:txEl>
                                              <p:pRg st="5" end="5"/>
                                            </p:txEl>
                                          </p:spTgt>
                                        </p:tgtEl>
                                      </p:cBhvr>
                                    </p:animEffect>
                                    <p:anim calcmode="lin" valueType="num">
                                      <p:cBhvr>
                                        <p:cTn id="2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7379D-B5AB-41E4-AA36-0E99014B7221}"/>
              </a:ext>
            </a:extLst>
          </p:cNvPr>
          <p:cNvSpPr>
            <a:spLocks noGrp="1"/>
          </p:cNvSpPr>
          <p:nvPr>
            <p:ph type="title"/>
          </p:nvPr>
        </p:nvSpPr>
        <p:spPr/>
        <p:txBody>
          <a:bodyPr/>
          <a:lstStyle/>
          <a:p>
            <a:r>
              <a:rPr lang="en-US" dirty="0"/>
              <a:t>The Primordial Waters of Depth</a:t>
            </a:r>
          </a:p>
        </p:txBody>
      </p:sp>
      <p:sp>
        <p:nvSpPr>
          <p:cNvPr id="3" name="Content Placeholder 2">
            <a:extLst>
              <a:ext uri="{FF2B5EF4-FFF2-40B4-BE49-F238E27FC236}">
                <a16:creationId xmlns:a16="http://schemas.microsoft.com/office/drawing/2014/main" id="{4E16AAC6-E980-449D-A3C3-D2ADE71C1656}"/>
              </a:ext>
            </a:extLst>
          </p:cNvPr>
          <p:cNvSpPr>
            <a:spLocks noGrp="1"/>
          </p:cNvSpPr>
          <p:nvPr>
            <p:ph idx="1"/>
          </p:nvPr>
        </p:nvSpPr>
        <p:spPr/>
        <p:txBody>
          <a:bodyPr/>
          <a:lstStyle/>
          <a:p>
            <a:r>
              <a:rPr lang="en-US" dirty="0">
                <a:solidFill>
                  <a:schemeClr val="bg2">
                    <a:lumMod val="25000"/>
                  </a:schemeClr>
                </a:solidFill>
              </a:rPr>
              <a:t>“In the six hundredth year of Noah’s life, in the second month, on the seventeenth day of the month, on that day all the fountains of the great </a:t>
            </a:r>
            <a:r>
              <a:rPr lang="en-US" dirty="0">
                <a:solidFill>
                  <a:schemeClr val="accent2"/>
                </a:solidFill>
              </a:rPr>
              <a:t>deep (</a:t>
            </a:r>
            <a:r>
              <a:rPr lang="he-IL" b="0" i="0" dirty="0">
                <a:solidFill>
                  <a:schemeClr val="accent2"/>
                </a:solidFill>
                <a:effectLst/>
              </a:rPr>
              <a:t>תְּהֹום</a:t>
            </a:r>
            <a:r>
              <a:rPr lang="en-US" b="0" i="0" dirty="0">
                <a:solidFill>
                  <a:schemeClr val="accent2"/>
                </a:solidFill>
                <a:effectLst/>
              </a:rPr>
              <a:t>, </a:t>
            </a:r>
            <a:r>
              <a:rPr lang="en-US" i="1" dirty="0" err="1">
                <a:solidFill>
                  <a:schemeClr val="accent2"/>
                </a:solidFill>
              </a:rPr>
              <a:t>tehom</a:t>
            </a:r>
            <a:r>
              <a:rPr lang="en-US" dirty="0">
                <a:solidFill>
                  <a:schemeClr val="accent2"/>
                </a:solidFill>
              </a:rPr>
              <a:t>) </a:t>
            </a:r>
            <a:r>
              <a:rPr lang="en-US" dirty="0">
                <a:solidFill>
                  <a:schemeClr val="bg2">
                    <a:lumMod val="25000"/>
                  </a:schemeClr>
                </a:solidFill>
              </a:rPr>
              <a:t>burst forth, and the windows of the heavens were opened” (Genesis 7:11).</a:t>
            </a:r>
          </a:p>
          <a:p>
            <a:pPr lvl="1"/>
            <a:r>
              <a:rPr lang="en-US" dirty="0">
                <a:solidFill>
                  <a:schemeClr val="bg2">
                    <a:lumMod val="25000"/>
                  </a:schemeClr>
                </a:solidFill>
              </a:rPr>
              <a:t>The same word, </a:t>
            </a:r>
            <a:r>
              <a:rPr lang="en-US" i="1" dirty="0" err="1">
                <a:solidFill>
                  <a:schemeClr val="bg2">
                    <a:lumMod val="25000"/>
                  </a:schemeClr>
                </a:solidFill>
              </a:rPr>
              <a:t>tehom</a:t>
            </a:r>
            <a:r>
              <a:rPr lang="en-US" dirty="0">
                <a:solidFill>
                  <a:schemeClr val="bg2">
                    <a:lumMod val="25000"/>
                  </a:schemeClr>
                </a:solidFill>
              </a:rPr>
              <a:t>, is used in Genesis 1:2 for the primordial, chaotic waters before the seven-day Creation!</a:t>
            </a:r>
          </a:p>
        </p:txBody>
      </p:sp>
      <p:pic>
        <p:nvPicPr>
          <p:cNvPr id="4" name="Picture 3" descr="Logo&#10;&#10;Description automatically generated">
            <a:extLst>
              <a:ext uri="{FF2B5EF4-FFF2-40B4-BE49-F238E27FC236}">
                <a16:creationId xmlns:a16="http://schemas.microsoft.com/office/drawing/2014/main" id="{4E4EB975-DCE6-4B3A-819B-1D186A0E9A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1136403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78657-C833-4DD7-B564-558450476D55}"/>
              </a:ext>
            </a:extLst>
          </p:cNvPr>
          <p:cNvSpPr>
            <a:spLocks noGrp="1"/>
          </p:cNvSpPr>
          <p:nvPr>
            <p:ph type="title"/>
          </p:nvPr>
        </p:nvSpPr>
        <p:spPr/>
        <p:txBody>
          <a:bodyPr>
            <a:normAutofit fontScale="90000"/>
          </a:bodyPr>
          <a:lstStyle/>
          <a:p>
            <a:r>
              <a:rPr lang="en-US" dirty="0"/>
              <a:t>Presence of the </a:t>
            </a:r>
            <a:r>
              <a:rPr lang="en-US" i="1" dirty="0" err="1"/>
              <a:t>Ruach</a:t>
            </a:r>
            <a:r>
              <a:rPr lang="en-US" dirty="0"/>
              <a:t>-Spirit:</a:t>
            </a:r>
            <a:br>
              <a:rPr lang="en-US" dirty="0"/>
            </a:br>
            <a:r>
              <a:rPr lang="en-US" dirty="0"/>
              <a:t>The Dove in the New-Creation Earth</a:t>
            </a:r>
          </a:p>
        </p:txBody>
      </p:sp>
      <p:sp>
        <p:nvSpPr>
          <p:cNvPr id="3" name="Content Placeholder 2">
            <a:extLst>
              <a:ext uri="{FF2B5EF4-FFF2-40B4-BE49-F238E27FC236}">
                <a16:creationId xmlns:a16="http://schemas.microsoft.com/office/drawing/2014/main" id="{07577712-D04C-48DB-AAA4-1896570B4AC0}"/>
              </a:ext>
            </a:extLst>
          </p:cNvPr>
          <p:cNvSpPr>
            <a:spLocks noGrp="1"/>
          </p:cNvSpPr>
          <p:nvPr>
            <p:ph idx="1"/>
          </p:nvPr>
        </p:nvSpPr>
        <p:spPr/>
        <p:txBody>
          <a:bodyPr>
            <a:normAutofit fontScale="92500" lnSpcReduction="20000"/>
          </a:bodyPr>
          <a:lstStyle/>
          <a:p>
            <a:r>
              <a:rPr lang="en-US" dirty="0">
                <a:solidFill>
                  <a:schemeClr val="bg2">
                    <a:lumMod val="25000"/>
                  </a:schemeClr>
                </a:solidFill>
              </a:rPr>
              <a:t>“But God remembered Noah and all the beasts and all the livestock that were with him in the ark. And God made a </a:t>
            </a:r>
            <a:r>
              <a:rPr lang="en-US" dirty="0">
                <a:solidFill>
                  <a:schemeClr val="accent2"/>
                </a:solidFill>
              </a:rPr>
              <a:t>wind</a:t>
            </a:r>
            <a:r>
              <a:rPr lang="en-US" dirty="0">
                <a:solidFill>
                  <a:schemeClr val="bg2">
                    <a:lumMod val="25000"/>
                  </a:schemeClr>
                </a:solidFill>
              </a:rPr>
              <a:t> (</a:t>
            </a:r>
            <a:r>
              <a:rPr lang="en-US" i="1" dirty="0" err="1">
                <a:solidFill>
                  <a:schemeClr val="bg2">
                    <a:lumMod val="25000"/>
                  </a:schemeClr>
                </a:solidFill>
              </a:rPr>
              <a:t>ruach</a:t>
            </a:r>
            <a:r>
              <a:rPr lang="en-US" dirty="0">
                <a:solidFill>
                  <a:schemeClr val="bg2">
                    <a:lumMod val="25000"/>
                  </a:schemeClr>
                </a:solidFill>
              </a:rPr>
              <a:t>) blow over the earth (</a:t>
            </a:r>
            <a:r>
              <a:rPr lang="he-IL" b="0" i="0" dirty="0">
                <a:solidFill>
                  <a:schemeClr val="bg2">
                    <a:lumMod val="25000"/>
                  </a:schemeClr>
                </a:solidFill>
                <a:effectLst/>
              </a:rPr>
              <a:t>וַיַּעֲבֵ֨ראֱלֹהִ֥ים </a:t>
            </a:r>
            <a:r>
              <a:rPr lang="he-IL" i="0" dirty="0">
                <a:solidFill>
                  <a:schemeClr val="accent2"/>
                </a:solidFill>
                <a:effectLst/>
              </a:rPr>
              <a:t>ר֙וּחַ֙</a:t>
            </a:r>
            <a:r>
              <a:rPr lang="he-IL" b="0" i="0" dirty="0">
                <a:solidFill>
                  <a:schemeClr val="bg2">
                    <a:lumMod val="25000"/>
                  </a:schemeClr>
                </a:solidFill>
                <a:effectLst/>
              </a:rPr>
              <a:t> עַל־הָאָ֔רֶץ</a:t>
            </a:r>
            <a:r>
              <a:rPr lang="en-US" b="0" i="0" dirty="0">
                <a:solidFill>
                  <a:schemeClr val="bg2">
                    <a:lumMod val="25000"/>
                  </a:schemeClr>
                </a:solidFill>
                <a:effectLst/>
              </a:rPr>
              <a:t>)</a:t>
            </a:r>
            <a:r>
              <a:rPr lang="en-US" dirty="0">
                <a:solidFill>
                  <a:schemeClr val="bg2">
                    <a:lumMod val="25000"/>
                  </a:schemeClr>
                </a:solidFill>
              </a:rPr>
              <a:t>, and the waters subsided. The fountains of the </a:t>
            </a:r>
            <a:r>
              <a:rPr lang="en-US" dirty="0">
                <a:solidFill>
                  <a:schemeClr val="accent2"/>
                </a:solidFill>
              </a:rPr>
              <a:t>deep (</a:t>
            </a:r>
            <a:r>
              <a:rPr lang="he-IL" b="0" i="0" dirty="0">
                <a:solidFill>
                  <a:schemeClr val="accent2"/>
                </a:solidFill>
                <a:effectLst/>
              </a:rPr>
              <a:t>תְּהֹום</a:t>
            </a:r>
            <a:r>
              <a:rPr lang="en-US" b="0" i="0" dirty="0">
                <a:solidFill>
                  <a:schemeClr val="accent2"/>
                </a:solidFill>
                <a:effectLst/>
              </a:rPr>
              <a:t>, </a:t>
            </a:r>
            <a:r>
              <a:rPr lang="en-US" b="0" i="1" dirty="0" err="1">
                <a:solidFill>
                  <a:schemeClr val="accent2"/>
                </a:solidFill>
                <a:effectLst/>
              </a:rPr>
              <a:t>tehom</a:t>
            </a:r>
            <a:r>
              <a:rPr lang="en-US" b="0" dirty="0">
                <a:solidFill>
                  <a:schemeClr val="accent2"/>
                </a:solidFill>
                <a:effectLst/>
              </a:rPr>
              <a:t>) </a:t>
            </a:r>
            <a:r>
              <a:rPr lang="en-US" dirty="0">
                <a:solidFill>
                  <a:schemeClr val="bg2">
                    <a:lumMod val="25000"/>
                  </a:schemeClr>
                </a:solidFill>
              </a:rPr>
              <a:t>and the windows of the heavens were closed, the rain from the heavens was restrained, and the waters receded from the earth continually” (Gen. 8:1-3a).</a:t>
            </a:r>
          </a:p>
          <a:p>
            <a:r>
              <a:rPr lang="en-US" dirty="0">
                <a:solidFill>
                  <a:schemeClr val="bg2">
                    <a:lumMod val="25000"/>
                  </a:schemeClr>
                </a:solidFill>
              </a:rPr>
              <a:t>“Then he sent forth </a:t>
            </a:r>
            <a:r>
              <a:rPr lang="en-US" dirty="0">
                <a:solidFill>
                  <a:schemeClr val="accent2"/>
                </a:solidFill>
              </a:rPr>
              <a:t>a dove (</a:t>
            </a:r>
            <a:r>
              <a:rPr lang="he-IL" b="0" i="0" dirty="0">
                <a:solidFill>
                  <a:schemeClr val="accent2"/>
                </a:solidFill>
                <a:effectLst/>
              </a:rPr>
              <a:t>הַיֹּונָה</a:t>
            </a:r>
            <a:r>
              <a:rPr lang="en-US" b="0" i="0" dirty="0">
                <a:solidFill>
                  <a:schemeClr val="accent2"/>
                </a:solidFill>
                <a:effectLst/>
              </a:rPr>
              <a:t>, </a:t>
            </a:r>
            <a:r>
              <a:rPr lang="en-US" b="0" i="1" dirty="0">
                <a:solidFill>
                  <a:schemeClr val="accent2"/>
                </a:solidFill>
                <a:effectLst/>
              </a:rPr>
              <a:t>ha-</a:t>
            </a:r>
            <a:r>
              <a:rPr lang="en-US" b="0" i="1" dirty="0" err="1">
                <a:solidFill>
                  <a:schemeClr val="accent2"/>
                </a:solidFill>
                <a:effectLst/>
              </a:rPr>
              <a:t>yonah</a:t>
            </a:r>
            <a:r>
              <a:rPr lang="en-US" b="0" i="0" dirty="0">
                <a:solidFill>
                  <a:schemeClr val="accent2"/>
                </a:solidFill>
                <a:effectLst/>
              </a:rPr>
              <a:t>)</a:t>
            </a:r>
            <a:r>
              <a:rPr lang="en-US" dirty="0">
                <a:solidFill>
                  <a:schemeClr val="accent2"/>
                </a:solidFill>
              </a:rPr>
              <a:t> </a:t>
            </a:r>
            <a:r>
              <a:rPr lang="en-US" dirty="0">
                <a:solidFill>
                  <a:schemeClr val="bg2">
                    <a:lumMod val="25000"/>
                  </a:schemeClr>
                </a:solidFill>
              </a:rPr>
              <a:t>from him, to see if the waters had subsided from the face of the ground […] And the dove came back to him in the evening, and behold, in her mouth was a freshly plucked olive leaf. So Noah knew that the waters had subsided from the earth […] In the second month, on the twenty-seventh day of the month, the earth had </a:t>
            </a:r>
            <a:r>
              <a:rPr lang="en-US" dirty="0">
                <a:solidFill>
                  <a:schemeClr val="accent2"/>
                </a:solidFill>
              </a:rPr>
              <a:t>dried out (</a:t>
            </a:r>
            <a:r>
              <a:rPr lang="he-IL" b="0" i="0" dirty="0">
                <a:solidFill>
                  <a:schemeClr val="accent2"/>
                </a:solidFill>
                <a:effectLst/>
              </a:rPr>
              <a:t>יָבְשָׁ֖ה</a:t>
            </a:r>
            <a:r>
              <a:rPr lang="en-US" b="0" i="0" dirty="0">
                <a:solidFill>
                  <a:schemeClr val="accent2"/>
                </a:solidFill>
                <a:effectLst/>
              </a:rPr>
              <a:t>, </a:t>
            </a:r>
            <a:r>
              <a:rPr lang="en-US" b="0" i="1" dirty="0" err="1">
                <a:solidFill>
                  <a:schemeClr val="accent2"/>
                </a:solidFill>
                <a:effectLst/>
              </a:rPr>
              <a:t>yabbashah</a:t>
            </a:r>
            <a:r>
              <a:rPr lang="en-US" b="0" i="0" dirty="0">
                <a:solidFill>
                  <a:schemeClr val="accent2"/>
                </a:solidFill>
                <a:effectLst/>
              </a:rPr>
              <a:t>)</a:t>
            </a:r>
            <a:r>
              <a:rPr lang="en-US" dirty="0">
                <a:solidFill>
                  <a:schemeClr val="bg2">
                    <a:lumMod val="25000"/>
                  </a:schemeClr>
                </a:solidFill>
              </a:rPr>
              <a:t>”</a:t>
            </a:r>
            <a:r>
              <a:rPr lang="en-US" dirty="0">
                <a:solidFill>
                  <a:schemeClr val="accent2"/>
                </a:solidFill>
              </a:rPr>
              <a:t> </a:t>
            </a:r>
            <a:r>
              <a:rPr lang="en-US" dirty="0">
                <a:solidFill>
                  <a:schemeClr val="bg2">
                    <a:lumMod val="25000"/>
                  </a:schemeClr>
                </a:solidFill>
              </a:rPr>
              <a:t>(Gen. 8:8; 11; 14).</a:t>
            </a:r>
          </a:p>
        </p:txBody>
      </p:sp>
      <p:pic>
        <p:nvPicPr>
          <p:cNvPr id="4" name="Picture 3" descr="Logo&#10;&#10;Description automatically generated">
            <a:extLst>
              <a:ext uri="{FF2B5EF4-FFF2-40B4-BE49-F238E27FC236}">
                <a16:creationId xmlns:a16="http://schemas.microsoft.com/office/drawing/2014/main" id="{991F83D1-4E57-4E8E-8BC3-49DD8803C6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4157631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EEE21-86C5-4B69-B9AB-2A94F3F2621A}"/>
              </a:ext>
            </a:extLst>
          </p:cNvPr>
          <p:cNvSpPr>
            <a:spLocks noGrp="1"/>
          </p:cNvSpPr>
          <p:nvPr>
            <p:ph type="title"/>
          </p:nvPr>
        </p:nvSpPr>
        <p:spPr/>
        <p:txBody>
          <a:bodyPr/>
          <a:lstStyle/>
          <a:p>
            <a:r>
              <a:rPr lang="en-US" dirty="0"/>
              <a:t>The Appeasement of Yahweh</a:t>
            </a:r>
          </a:p>
        </p:txBody>
      </p:sp>
      <p:sp>
        <p:nvSpPr>
          <p:cNvPr id="3" name="Content Placeholder 2">
            <a:extLst>
              <a:ext uri="{FF2B5EF4-FFF2-40B4-BE49-F238E27FC236}">
                <a16:creationId xmlns:a16="http://schemas.microsoft.com/office/drawing/2014/main" id="{48CC41CF-8EB9-474D-A830-97EC0306E5EA}"/>
              </a:ext>
            </a:extLst>
          </p:cNvPr>
          <p:cNvSpPr>
            <a:spLocks noGrp="1"/>
          </p:cNvSpPr>
          <p:nvPr>
            <p:ph idx="1"/>
          </p:nvPr>
        </p:nvSpPr>
        <p:spPr/>
        <p:txBody>
          <a:bodyPr>
            <a:normAutofit fontScale="92500" lnSpcReduction="10000"/>
          </a:bodyPr>
          <a:lstStyle/>
          <a:p>
            <a:r>
              <a:rPr lang="en-US" dirty="0">
                <a:solidFill>
                  <a:schemeClr val="bg2">
                    <a:lumMod val="25000"/>
                  </a:schemeClr>
                </a:solidFill>
              </a:rPr>
              <a:t>“Then Noah built an altar to Yahweh and took some of every clean animal and some of every clean bird and offered burnt offerings on the altar. Then when Yahweh smelled the </a:t>
            </a:r>
            <a:r>
              <a:rPr lang="en-US" dirty="0">
                <a:solidFill>
                  <a:schemeClr val="accent2"/>
                </a:solidFill>
              </a:rPr>
              <a:t>pleasing (</a:t>
            </a:r>
            <a:r>
              <a:rPr lang="he-IL" b="0" i="0" dirty="0">
                <a:solidFill>
                  <a:schemeClr val="accent2"/>
                </a:solidFill>
                <a:effectLst/>
              </a:rPr>
              <a:t>נִּיחֹחַ֒</a:t>
            </a:r>
            <a:r>
              <a:rPr lang="en-US" dirty="0">
                <a:solidFill>
                  <a:schemeClr val="accent2"/>
                </a:solidFill>
              </a:rPr>
              <a:t>) </a:t>
            </a:r>
            <a:r>
              <a:rPr lang="en-US" dirty="0">
                <a:solidFill>
                  <a:schemeClr val="bg2">
                    <a:lumMod val="25000"/>
                  </a:schemeClr>
                </a:solidFill>
              </a:rPr>
              <a:t>aroma, Yahweh said in His heart, ‘I will never again curse (literally ‘dishonor’) the ground because of man, for the intention of man’s heart is evil from his youth. Neither will I ever again strike down every living creature as I have done. While the earth remains, seedtime and harvest, cold and heat, summer and winter, night and day, shall not cease’” (Gen. 8:20-22).</a:t>
            </a:r>
          </a:p>
          <a:p>
            <a:pPr lvl="1"/>
            <a:r>
              <a:rPr lang="en-US" dirty="0">
                <a:solidFill>
                  <a:schemeClr val="bg2">
                    <a:lumMod val="25000"/>
                  </a:schemeClr>
                </a:solidFill>
              </a:rPr>
              <a:t>Appeasement, </a:t>
            </a:r>
            <a:r>
              <a:rPr lang="he-IL" b="0" i="0" dirty="0">
                <a:solidFill>
                  <a:schemeClr val="bg2">
                    <a:lumMod val="25000"/>
                  </a:schemeClr>
                </a:solidFill>
                <a:effectLst/>
              </a:rPr>
              <a:t>נִּיחֹחַ֒</a:t>
            </a:r>
            <a:r>
              <a:rPr lang="en-US" b="0" i="0" dirty="0">
                <a:solidFill>
                  <a:schemeClr val="bg2">
                    <a:lumMod val="25000"/>
                  </a:schemeClr>
                </a:solidFill>
                <a:effectLst/>
              </a:rPr>
              <a:t> (</a:t>
            </a:r>
            <a:r>
              <a:rPr lang="en-US" b="0" i="1" dirty="0" err="1">
                <a:solidFill>
                  <a:schemeClr val="bg2">
                    <a:lumMod val="25000"/>
                  </a:schemeClr>
                </a:solidFill>
                <a:effectLst/>
              </a:rPr>
              <a:t>nichoach</a:t>
            </a:r>
            <a:r>
              <a:rPr lang="en-US" b="0" i="1" dirty="0">
                <a:solidFill>
                  <a:schemeClr val="bg2">
                    <a:lumMod val="25000"/>
                  </a:schemeClr>
                </a:solidFill>
                <a:effectLst/>
              </a:rPr>
              <a:t>)</a:t>
            </a:r>
            <a:r>
              <a:rPr lang="en-US" b="0" dirty="0">
                <a:solidFill>
                  <a:schemeClr val="bg2">
                    <a:lumMod val="25000"/>
                  </a:schemeClr>
                </a:solidFill>
                <a:effectLst/>
              </a:rPr>
              <a:t>, is related to Noah’s name, </a:t>
            </a:r>
            <a:r>
              <a:rPr lang="he-IL" b="0" i="0" dirty="0">
                <a:solidFill>
                  <a:schemeClr val="bg2">
                    <a:lumMod val="25000"/>
                  </a:schemeClr>
                </a:solidFill>
                <a:effectLst/>
              </a:rPr>
              <a:t>נֹחַ</a:t>
            </a:r>
            <a:r>
              <a:rPr lang="en-US" b="0" i="0" dirty="0">
                <a:solidFill>
                  <a:schemeClr val="bg2">
                    <a:lumMod val="25000"/>
                  </a:schemeClr>
                </a:solidFill>
                <a:effectLst/>
              </a:rPr>
              <a:t> (</a:t>
            </a:r>
            <a:r>
              <a:rPr lang="en-US" b="0" i="1" dirty="0" err="1">
                <a:solidFill>
                  <a:schemeClr val="bg2">
                    <a:lumMod val="25000"/>
                  </a:schemeClr>
                </a:solidFill>
                <a:effectLst/>
              </a:rPr>
              <a:t>Noach</a:t>
            </a:r>
            <a:r>
              <a:rPr lang="en-US" b="0" i="1" dirty="0">
                <a:solidFill>
                  <a:schemeClr val="bg2">
                    <a:lumMod val="25000"/>
                  </a:schemeClr>
                </a:solidFill>
                <a:effectLst/>
              </a:rPr>
              <a:t>).</a:t>
            </a:r>
          </a:p>
          <a:p>
            <a:pPr lvl="2"/>
            <a:r>
              <a:rPr lang="en-US" dirty="0">
                <a:solidFill>
                  <a:schemeClr val="bg2">
                    <a:lumMod val="25000"/>
                  </a:schemeClr>
                </a:solidFill>
              </a:rPr>
              <a:t>The wrath and judgment of Yahweh is appeased by a representative whole burnt offering, bringing about salvation for the entirety of the </a:t>
            </a:r>
            <a:r>
              <a:rPr lang="en-US" i="1" dirty="0" err="1">
                <a:solidFill>
                  <a:schemeClr val="bg2">
                    <a:lumMod val="25000"/>
                  </a:schemeClr>
                </a:solidFill>
              </a:rPr>
              <a:t>kosmos</a:t>
            </a:r>
            <a:r>
              <a:rPr lang="en-US" i="1" dirty="0">
                <a:solidFill>
                  <a:schemeClr val="bg2">
                    <a:lumMod val="25000"/>
                  </a:schemeClr>
                </a:solidFill>
              </a:rPr>
              <a:t> </a:t>
            </a:r>
            <a:r>
              <a:rPr lang="en-US" dirty="0">
                <a:solidFill>
                  <a:schemeClr val="bg2">
                    <a:lumMod val="25000"/>
                  </a:schemeClr>
                </a:solidFill>
              </a:rPr>
              <a:t>into a New Creation</a:t>
            </a:r>
          </a:p>
        </p:txBody>
      </p:sp>
      <p:pic>
        <p:nvPicPr>
          <p:cNvPr id="4" name="Picture 3" descr="Logo&#10;&#10;Description automatically generated">
            <a:extLst>
              <a:ext uri="{FF2B5EF4-FFF2-40B4-BE49-F238E27FC236}">
                <a16:creationId xmlns:a16="http://schemas.microsoft.com/office/drawing/2014/main" id="{7D72FE3D-472A-4BA7-B9BD-63A80D2B93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8111" y="5062141"/>
            <a:ext cx="1371600" cy="1371600"/>
          </a:xfrm>
          <a:prstGeom prst="rect">
            <a:avLst/>
          </a:prstGeom>
        </p:spPr>
      </p:pic>
    </p:spTree>
    <p:extLst>
      <p:ext uri="{BB962C8B-B14F-4D97-AF65-F5344CB8AC3E}">
        <p14:creationId xmlns:p14="http://schemas.microsoft.com/office/powerpoint/2010/main" val="497151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13291</TotalTime>
  <Words>7900</Words>
  <Application>Microsoft Office PowerPoint</Application>
  <PresentationFormat>Widescreen</PresentationFormat>
  <Paragraphs>174</Paragraphs>
  <Slides>38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38</vt:i4>
      </vt:variant>
    </vt:vector>
  </HeadingPairs>
  <TitlesOfParts>
    <vt:vector size="41" baseType="lpstr">
      <vt:lpstr>Arial</vt:lpstr>
      <vt:lpstr>Garamond</vt:lpstr>
      <vt:lpstr>Organic</vt:lpstr>
      <vt:lpstr>The Burning At Emmaus</vt:lpstr>
      <vt:lpstr>“Did not our hearts burn within us while He talked to us on the road, while He opened to us the Scriptures?”</vt:lpstr>
      <vt:lpstr>The Language of the Creation</vt:lpstr>
      <vt:lpstr>Antediluvian Wickedness: The World That Then Was</vt:lpstr>
      <vt:lpstr>The Diluvial De-Creation</vt:lpstr>
      <vt:lpstr>Dual Sanctions: Salvation and Redemption through Judgment</vt:lpstr>
      <vt:lpstr>The Primordial Waters of Depth</vt:lpstr>
      <vt:lpstr>Presence of the Ruach-Spirit: The Dove in the New-Creation Earth</vt:lpstr>
      <vt:lpstr>The Appeasement of Yahweh</vt:lpstr>
      <vt:lpstr>The New Creation</vt:lpstr>
      <vt:lpstr>Noahic Water-Judgment as a Baptism</vt:lpstr>
      <vt:lpstr>The Exodus in Flood Language: Recapitulations of the Noahic Flood</vt:lpstr>
      <vt:lpstr>De-Creation in the Egyptian Judgment: The Ninth Plague</vt:lpstr>
      <vt:lpstr>The Glory War: Pharaoh vs. Yahweh the Living God</vt:lpstr>
      <vt:lpstr>The Glory War: Yahweh’s Glory over Pharoah and All His Host</vt:lpstr>
      <vt:lpstr>Yahweh’s Waters of Judgment in Exodus: The Deluge of Primordial Depths</vt:lpstr>
      <vt:lpstr>Presence of the Ruach-Spirit: Dividing the Watery Depths</vt:lpstr>
      <vt:lpstr>Dual Sanctions: Salvation and New Creation</vt:lpstr>
      <vt:lpstr>New Creation: Israel Enters the Promised Land</vt:lpstr>
      <vt:lpstr>The Exodus Deliverance as a Baptism </vt:lpstr>
      <vt:lpstr>The Descent of Jonah: The Leitwort of His Deepening Sin</vt:lpstr>
      <vt:lpstr>The Response of Yahweh: The Leitwort of Judgment-Hurling</vt:lpstr>
      <vt:lpstr>The Waters of Judgment Against Jonah: The Recapitulated Primordial Depths</vt:lpstr>
      <vt:lpstr>The Appeasement of Yahweh: The Salvific Ceasing of the Storm</vt:lpstr>
      <vt:lpstr>Presence of the Ruach-Spirit: Functions of Salvation and of Judgment</vt:lpstr>
      <vt:lpstr>The Baptism of Jonah: His Resurrection and New Birth</vt:lpstr>
      <vt:lpstr>Something Greater than Jonah…</vt:lpstr>
      <vt:lpstr>The Baptism of Christ: To Fulfill All Righteousness</vt:lpstr>
      <vt:lpstr>The Stormy-Seas Miracles: The One Who Subsides the Waters</vt:lpstr>
      <vt:lpstr>Christ’s Ultimate Baptism: The Water-Judgment Wrath on the Cross</vt:lpstr>
      <vt:lpstr>Christ’s Ultimate Baptism: Water-Judgment in the Messianic Psalms</vt:lpstr>
      <vt:lpstr>Christ’s Ultimate Baptism: The Cross as De-Creation</vt:lpstr>
      <vt:lpstr>Paul’s Deliverance through Water-Judgment: The Shipwreck through the Stormy Seas</vt:lpstr>
      <vt:lpstr>The Eternal Water-Judgment: Patterns of the Final Judgment in Noah</vt:lpstr>
      <vt:lpstr>The Eternal Water-Judgment: The Eschatological Lake of Fire</vt:lpstr>
      <vt:lpstr>Practical Theology: Implications and Dual Sanctions</vt:lpstr>
      <vt:lpstr>Concluding Prayer</vt:lpstr>
      <vt:lpstr>Reflection and 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Burning At Emmaus</dc:title>
  <dc:creator>Hollman, Bohdi</dc:creator>
  <cp:lastModifiedBy>Hollman, Bohdi</cp:lastModifiedBy>
  <cp:revision>150</cp:revision>
  <dcterms:created xsi:type="dcterms:W3CDTF">2021-09-16T15:27:38Z</dcterms:created>
  <dcterms:modified xsi:type="dcterms:W3CDTF">2021-10-04T19:05:28Z</dcterms:modified>
</cp:coreProperties>
</file>

<file path=docProps/thumbnail.jpeg>
</file>